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304" r:id="rId5"/>
    <p:sldId id="314" r:id="rId6"/>
    <p:sldId id="317" r:id="rId7"/>
    <p:sldId id="308" r:id="rId8"/>
    <p:sldId id="288" r:id="rId9"/>
    <p:sldId id="299" r:id="rId10"/>
    <p:sldId id="310" r:id="rId11"/>
    <p:sldId id="303" r:id="rId12"/>
    <p:sldId id="301" r:id="rId13"/>
    <p:sldId id="311" r:id="rId14"/>
    <p:sldId id="313" r:id="rId15"/>
    <p:sldId id="271" r:id="rId16"/>
    <p:sldId id="296" r:id="rId17"/>
    <p:sldId id="316" r:id="rId18"/>
    <p:sldId id="287" r:id="rId19"/>
    <p:sldId id="283" r:id="rId20"/>
    <p:sldId id="300" r:id="rId21"/>
    <p:sldId id="275" r:id="rId22"/>
    <p:sldId id="30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50" autoAdjust="0"/>
  </p:normalViewPr>
  <p:slideViewPr>
    <p:cSldViewPr snapToGrid="0">
      <p:cViewPr varScale="1">
        <p:scale>
          <a:sx n="111" d="100"/>
          <a:sy n="111" d="100"/>
        </p:scale>
        <p:origin x="594" y="96"/>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15875">
              <a:noFill/>
            </a:ln>
            <a:effectLst/>
          </c:spPr>
          <c:invertIfNegative val="0"/>
          <c:dPt>
            <c:idx val="0"/>
            <c:invertIfNegative val="0"/>
            <c:bubble3D val="0"/>
            <c:spPr>
              <a:solidFill>
                <a:schemeClr val="accent1"/>
              </a:solidFill>
              <a:ln w="22225">
                <a:noFill/>
              </a:ln>
              <a:effectLst/>
            </c:spPr>
            <c:extLst>
              <c:ext xmlns:c16="http://schemas.microsoft.com/office/drawing/2014/chart" uri="{C3380CC4-5D6E-409C-BE32-E72D297353CC}">
                <c16:uniqueId val="{00000003-0D34-4078-9E52-D26608EE9A5A}"/>
              </c:ext>
            </c:extLst>
          </c:dPt>
          <c:dPt>
            <c:idx val="1"/>
            <c:invertIfNegative val="0"/>
            <c:bubble3D val="0"/>
            <c:spPr>
              <a:solidFill>
                <a:schemeClr val="accent1"/>
              </a:solidFill>
              <a:ln w="22225">
                <a:noFill/>
              </a:ln>
              <a:effectLst/>
            </c:spPr>
            <c:extLst>
              <c:ext xmlns:c16="http://schemas.microsoft.com/office/drawing/2014/chart" uri="{C3380CC4-5D6E-409C-BE32-E72D297353CC}">
                <c16:uniqueId val="{00000000-0D34-4078-9E52-D26608EE9A5A}"/>
              </c:ext>
            </c:extLst>
          </c:dPt>
          <c:dPt>
            <c:idx val="2"/>
            <c:invertIfNegative val="0"/>
            <c:bubble3D val="0"/>
            <c:spPr>
              <a:solidFill>
                <a:schemeClr val="accent1"/>
              </a:solidFill>
              <a:ln w="22225">
                <a:noFill/>
              </a:ln>
              <a:effectLst/>
            </c:spPr>
            <c:extLst>
              <c:ext xmlns:c16="http://schemas.microsoft.com/office/drawing/2014/chart" uri="{C3380CC4-5D6E-409C-BE32-E72D297353CC}">
                <c16:uniqueId val="{00000001-0D34-4078-9E52-D26608EE9A5A}"/>
              </c:ext>
            </c:extLst>
          </c:dPt>
          <c:dPt>
            <c:idx val="3"/>
            <c:invertIfNegative val="0"/>
            <c:bubble3D val="0"/>
            <c:spPr>
              <a:solidFill>
                <a:schemeClr val="accent1"/>
              </a:solidFill>
              <a:ln w="21590">
                <a:noFill/>
              </a:ln>
              <a:effectLst/>
            </c:spPr>
            <c:extLst>
              <c:ext xmlns:c16="http://schemas.microsoft.com/office/drawing/2014/chart" uri="{C3380CC4-5D6E-409C-BE32-E72D297353CC}">
                <c16:uniqueId val="{00000002-0D34-4078-9E52-D26608EE9A5A}"/>
              </c:ext>
            </c:extLst>
          </c:dPt>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7D89-4D74-BF0D-F67388E11FB3}"/>
            </c:ext>
          </c:extLst>
        </c:ser>
        <c:dLbls>
          <c:showLegendKey val="0"/>
          <c:showVal val="0"/>
          <c:showCatName val="0"/>
          <c:showSerName val="0"/>
          <c:showPercent val="0"/>
          <c:showBubbleSize val="0"/>
        </c:dLbls>
        <c:gapWidth val="219"/>
        <c:overlap val="-27"/>
        <c:axId val="694597680"/>
        <c:axId val="694598992"/>
      </c:barChart>
      <c:catAx>
        <c:axId val="694597680"/>
        <c:scaling>
          <c:orientation val="minMax"/>
        </c:scaling>
        <c:delete val="0"/>
        <c:axPos val="b"/>
        <c:numFmt formatCode="General" sourceLinked="1"/>
        <c:majorTickMark val="none"/>
        <c:minorTickMark val="none"/>
        <c:tickLblPos val="nextTo"/>
        <c:spPr>
          <a:noFill/>
          <a:ln w="15875" cap="flat" cmpd="sng" algn="ctr">
            <a:solidFill>
              <a:schemeClr val="bg1">
                <a:lumMod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venir Next LT Pro" panose="020B0504020202020204" pitchFamily="34" charset="77"/>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15875" cap="flat" cmpd="sng" algn="ctr">
              <a:solidFill>
                <a:schemeClr val="bg1">
                  <a:lumMod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2-771A-4594-82A0-C89B5BF823AD}"/>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3-771A-4594-82A0-C89B5BF823AD}"/>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4-771A-4594-82A0-C89B5BF823AD}"/>
              </c:ext>
            </c:extLst>
          </c:dPt>
          <c:dPt>
            <c:idx val="3"/>
            <c:bubble3D val="0"/>
            <c:spPr>
              <a:solidFill>
                <a:schemeClr val="accent4"/>
              </a:solidFill>
              <a:ln w="19050">
                <a:solidFill>
                  <a:schemeClr val="accent4"/>
                </a:solidFill>
              </a:ln>
              <a:effectLst/>
            </c:spPr>
            <c:extLst>
              <c:ext xmlns:c16="http://schemas.microsoft.com/office/drawing/2014/chart" uri="{C3380CC4-5D6E-409C-BE32-E72D297353CC}">
                <c16:uniqueId val="{00000005-771A-4594-82A0-C89B5BF823A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71A-4594-82A0-C89B5BF823A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3-21C3-4779-B61E-0C2A0834FDDD}"/>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4-21C3-4779-B61E-0C2A0834FDDD}"/>
              </c:ext>
            </c:extLst>
          </c:dPt>
          <c:dPt>
            <c:idx val="2"/>
            <c:bubble3D val="0"/>
            <c:spPr>
              <a:solidFill>
                <a:schemeClr val="accent4"/>
              </a:solidFill>
              <a:ln w="19050">
                <a:solidFill>
                  <a:schemeClr val="accent4"/>
                </a:solidFill>
              </a:ln>
              <a:effectLst/>
            </c:spPr>
            <c:extLst>
              <c:ext xmlns:c16="http://schemas.microsoft.com/office/drawing/2014/chart" uri="{C3380CC4-5D6E-409C-BE32-E72D297353CC}">
                <c16:uniqueId val="{00000005-21C3-4779-B61E-0C2A0834FDDD}"/>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2-21C3-4779-B61E-0C2A0834FDD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21C3-4779-B61E-0C2A0834FDD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4-752D-4CDD-9674-82BA09E56419}"/>
              </c:ext>
            </c:extLst>
          </c:dPt>
          <c:dPt>
            <c:idx val="1"/>
            <c:bubble3D val="0"/>
            <c:spPr>
              <a:solidFill>
                <a:schemeClr val="accent4"/>
              </a:solidFill>
              <a:ln w="19050">
                <a:solidFill>
                  <a:schemeClr val="accent4"/>
                </a:solidFill>
              </a:ln>
              <a:effectLst/>
            </c:spPr>
            <c:extLst>
              <c:ext xmlns:c16="http://schemas.microsoft.com/office/drawing/2014/chart" uri="{C3380CC4-5D6E-409C-BE32-E72D297353CC}">
                <c16:uniqueId val="{00000005-752D-4CDD-9674-82BA09E56419}"/>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2-752D-4CDD-9674-82BA09E56419}"/>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3-752D-4CDD-9674-82BA09E5641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52D-4CDD-9674-82BA09E56419}"/>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4"/>
              </a:solidFill>
              <a:ln w="19050">
                <a:solidFill>
                  <a:schemeClr val="accent4"/>
                </a:solidFill>
              </a:ln>
              <a:effectLst/>
            </c:spPr>
            <c:extLst>
              <c:ext xmlns:c16="http://schemas.microsoft.com/office/drawing/2014/chart" uri="{C3380CC4-5D6E-409C-BE32-E72D297353CC}">
                <c16:uniqueId val="{00000005-27A9-4B1F-8F71-37D96CFC509A}"/>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2-27A9-4B1F-8F71-37D96CFC509A}"/>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3-27A9-4B1F-8F71-37D96CFC509A}"/>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4-27A9-4B1F-8F71-37D96CFC509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27A9-4B1F-8F71-37D96CFC509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CFE1CB-5142-FC78-2F39-D8DC96088C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CFE54F5-996F-0C34-2255-2867374937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055269-0315-4BB9-906F-6AA4BA45286E}" type="datetimeFigureOut">
              <a:rPr lang="en-US" smtClean="0"/>
              <a:t>7/23/2022</a:t>
            </a:fld>
            <a:endParaRPr lang="en-US"/>
          </a:p>
        </p:txBody>
      </p:sp>
      <p:sp>
        <p:nvSpPr>
          <p:cNvPr id="4" name="Footer Placeholder 3">
            <a:extLst>
              <a:ext uri="{FF2B5EF4-FFF2-40B4-BE49-F238E27FC236}">
                <a16:creationId xmlns:a16="http://schemas.microsoft.com/office/drawing/2014/main" id="{A000299E-41B8-7CCB-15EA-88E94DE78C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ACF2CA5-710C-027B-E3E3-2A590CD45D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15EFF6-B7C5-40D4-9228-C19AEABEC8D5}" type="slidenum">
              <a:rPr lang="en-US" smtClean="0"/>
              <a:t>‹#›</a:t>
            </a:fld>
            <a:endParaRPr lang="en-US"/>
          </a:p>
        </p:txBody>
      </p:sp>
    </p:spTree>
    <p:extLst>
      <p:ext uri="{BB962C8B-B14F-4D97-AF65-F5344CB8AC3E}">
        <p14:creationId xmlns:p14="http://schemas.microsoft.com/office/powerpoint/2010/main" val="624138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7/23/2022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20850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278156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11</a:t>
            </a:fld>
            <a:endParaRPr lang="en-US" dirty="0"/>
          </a:p>
        </p:txBody>
      </p:sp>
    </p:spTree>
    <p:extLst>
      <p:ext uri="{BB962C8B-B14F-4D97-AF65-F5344CB8AC3E}">
        <p14:creationId xmlns:p14="http://schemas.microsoft.com/office/powerpoint/2010/main" val="2183219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12</a:t>
            </a:fld>
            <a:endParaRPr lang="en-US" dirty="0"/>
          </a:p>
        </p:txBody>
      </p:sp>
    </p:spTree>
    <p:extLst>
      <p:ext uri="{BB962C8B-B14F-4D97-AF65-F5344CB8AC3E}">
        <p14:creationId xmlns:p14="http://schemas.microsoft.com/office/powerpoint/2010/main" val="2028795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13</a:t>
            </a:fld>
            <a:endParaRPr lang="en-US" dirty="0"/>
          </a:p>
        </p:txBody>
      </p:sp>
    </p:spTree>
    <p:extLst>
      <p:ext uri="{BB962C8B-B14F-4D97-AF65-F5344CB8AC3E}">
        <p14:creationId xmlns:p14="http://schemas.microsoft.com/office/powerpoint/2010/main" val="4203309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8/1/2022</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err="1"/>
              <a:t>GigMe</a:t>
            </a:r>
            <a:r>
              <a:rPr lang="en-US" dirty="0"/>
              <a:t> Job Market Place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7.xml"/><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18.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hyperlink" Target="mailto:info@roostercoop.ninja"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a:normAutofit fontScale="90000"/>
          </a:bodyPr>
          <a:lstStyle/>
          <a:p>
            <a:r>
              <a:rPr lang="en-US" dirty="0" err="1"/>
              <a:t>GigMe</a:t>
            </a:r>
            <a:r>
              <a:rPr lang="en-US" dirty="0"/>
              <a:t> </a:t>
            </a:r>
            <a:r>
              <a:rPr lang="en-US" dirty="0" err="1"/>
              <a:t>POlygon</a:t>
            </a:r>
            <a:r>
              <a:rPr lang="en-US" dirty="0"/>
              <a:t>: PITCH DECK</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613370"/>
          </a:xfrm>
        </p:spPr>
        <p:txBody>
          <a:bodyPr/>
          <a:lstStyle/>
          <a:p>
            <a:r>
              <a:rPr lang="en-US" dirty="0"/>
              <a:t>Derek Hahn </a:t>
            </a:r>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MARKET COMPARISON</a:t>
            </a:r>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671601" y="2149157"/>
            <a:ext cx="2743200" cy="2999232"/>
          </a:xfrm>
        </p:spPr>
        <p:txBody>
          <a:bodyPr>
            <a:normAutofit/>
          </a:bodyPr>
          <a:lstStyle/>
          <a:p>
            <a:r>
              <a:rPr lang="en-ZA" dirty="0"/>
              <a:t>$3B</a:t>
            </a:r>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4"/>
          </p:nvPr>
        </p:nvSpPr>
        <p:spPr>
          <a:xfrm>
            <a:off x="1903095" y="3511296"/>
            <a:ext cx="2286000" cy="731520"/>
          </a:xfrm>
        </p:spPr>
        <p:txBody>
          <a:bodyPr/>
          <a:lstStyle/>
          <a:p>
            <a:r>
              <a:rPr lang="en-ZA" dirty="0"/>
              <a:t>OPPORTUNITY TO BUILD </a:t>
            </a:r>
          </a:p>
        </p:txBody>
      </p:sp>
      <p:sp>
        <p:nvSpPr>
          <p:cNvPr id="33" name="Text Placeholder 32">
            <a:extLst>
              <a:ext uri="{FF2B5EF4-FFF2-40B4-BE49-F238E27FC236}">
                <a16:creationId xmlns:a16="http://schemas.microsoft.com/office/drawing/2014/main" id="{D57220B4-795B-4602-8E69-5D53D12DCC80}"/>
              </a:ext>
            </a:extLst>
          </p:cNvPr>
          <p:cNvSpPr>
            <a:spLocks noGrp="1"/>
          </p:cNvSpPr>
          <p:nvPr>
            <p:ph type="body" sz="quarter" idx="35"/>
          </p:nvPr>
        </p:nvSpPr>
        <p:spPr>
          <a:xfrm>
            <a:off x="1901952" y="4279392"/>
            <a:ext cx="2286000" cy="640080"/>
          </a:xfrm>
        </p:spPr>
        <p:txBody>
          <a:bodyPr/>
          <a:lstStyle/>
          <a:p>
            <a:r>
              <a:rPr lang="en-ZA" noProof="1"/>
              <a:t>Addressable market</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724400" y="2149157"/>
            <a:ext cx="2743200" cy="2999232"/>
          </a:xfrm>
        </p:spPr>
        <p:txBody>
          <a:bodyPr/>
          <a:lstStyle/>
          <a:p>
            <a:r>
              <a:rPr lang="en-ZA" dirty="0"/>
              <a:t>$2B</a:t>
            </a:r>
          </a:p>
        </p:txBody>
      </p:sp>
      <p:sp>
        <p:nvSpPr>
          <p:cNvPr id="24" name="Content Placeholder 23">
            <a:extLst>
              <a:ext uri="{FF2B5EF4-FFF2-40B4-BE49-F238E27FC236}">
                <a16:creationId xmlns:a16="http://schemas.microsoft.com/office/drawing/2014/main" id="{B5A11B9F-68B0-405D-8B6F-DDBC74E10DDA}"/>
              </a:ext>
            </a:extLst>
          </p:cNvPr>
          <p:cNvSpPr>
            <a:spLocks noGrp="1"/>
          </p:cNvSpPr>
          <p:nvPr>
            <p:ph type="body" sz="quarter" idx="36"/>
          </p:nvPr>
        </p:nvSpPr>
        <p:spPr>
          <a:xfrm>
            <a:off x="4964559" y="3511296"/>
            <a:ext cx="2286000" cy="731520"/>
          </a:xfrm>
        </p:spPr>
        <p:txBody>
          <a:bodyPr vert="horz" lIns="91440" tIns="45720" rIns="91440" bIns="45720" rtlCol="0" anchor="t">
            <a:noAutofit/>
          </a:bodyPr>
          <a:lstStyle/>
          <a:p>
            <a:r>
              <a:rPr lang="en-ZA" dirty="0"/>
              <a:t>FREEDOM TO INVENT</a:t>
            </a:r>
          </a:p>
        </p:txBody>
      </p:sp>
      <p:sp>
        <p:nvSpPr>
          <p:cNvPr id="3" name="Text Placeholder 2">
            <a:extLst>
              <a:ext uri="{FF2B5EF4-FFF2-40B4-BE49-F238E27FC236}">
                <a16:creationId xmlns:a16="http://schemas.microsoft.com/office/drawing/2014/main" id="{082463A9-91ED-406C-A142-DF9DBB5C018D}"/>
              </a:ext>
            </a:extLst>
          </p:cNvPr>
          <p:cNvSpPr>
            <a:spLocks noGrp="1"/>
          </p:cNvSpPr>
          <p:nvPr>
            <p:ph type="body" sz="quarter" idx="12"/>
          </p:nvPr>
        </p:nvSpPr>
        <p:spPr>
          <a:xfrm>
            <a:off x="4964560" y="4279392"/>
            <a:ext cx="2286000" cy="640080"/>
          </a:xfrm>
        </p:spPr>
        <p:txBody>
          <a:bodyPr vert="horz" lIns="91440" tIns="45720" rIns="91440" bIns="45720" rtlCol="0" anchor="t">
            <a:normAutofit/>
          </a:bodyPr>
          <a:lstStyle/>
          <a:p>
            <a:r>
              <a:rPr lang="en-US" dirty="0"/>
              <a:t>Serviceable market</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7769944" y="2149157"/>
            <a:ext cx="2743201" cy="2997072"/>
          </a:xfrm>
        </p:spPr>
        <p:txBody>
          <a:bodyPr/>
          <a:lstStyle/>
          <a:p>
            <a:r>
              <a:rPr lang="en-ZA" dirty="0"/>
              <a:t>$1B</a:t>
            </a:r>
          </a:p>
        </p:txBody>
      </p:sp>
      <p:sp>
        <p:nvSpPr>
          <p:cNvPr id="58" name="Text Placeholder 57">
            <a:extLst>
              <a:ext uri="{FF2B5EF4-FFF2-40B4-BE49-F238E27FC236}">
                <a16:creationId xmlns:a16="http://schemas.microsoft.com/office/drawing/2014/main" id="{EC3B6141-A529-43FA-B6A2-0FFA5D9DF00C}"/>
              </a:ext>
            </a:extLst>
          </p:cNvPr>
          <p:cNvSpPr>
            <a:spLocks noGrp="1"/>
          </p:cNvSpPr>
          <p:nvPr>
            <p:ph type="body" sz="quarter" idx="37"/>
          </p:nvPr>
        </p:nvSpPr>
        <p:spPr>
          <a:xfrm>
            <a:off x="8012799" y="3511296"/>
            <a:ext cx="2286000" cy="731520"/>
          </a:xfrm>
        </p:spPr>
        <p:txBody>
          <a:bodyPr/>
          <a:lstStyle/>
          <a:p>
            <a:r>
              <a:rPr lang="en-ZA" dirty="0"/>
              <a:t>FEW </a:t>
            </a:r>
          </a:p>
          <a:p>
            <a:r>
              <a:rPr lang="en-ZA" dirty="0"/>
              <a:t>COMPETITORS</a:t>
            </a:r>
          </a:p>
          <a:p>
            <a:endParaRPr lang="en-US" dirty="0"/>
          </a:p>
        </p:txBody>
      </p:sp>
      <p:sp>
        <p:nvSpPr>
          <p:cNvPr id="26" name="Text Placeholder 25">
            <a:extLst>
              <a:ext uri="{FF2B5EF4-FFF2-40B4-BE49-F238E27FC236}">
                <a16:creationId xmlns:a16="http://schemas.microsoft.com/office/drawing/2014/main" id="{AF961A7D-A035-4952-BEF5-34EE93A2486F}"/>
              </a:ext>
            </a:extLst>
          </p:cNvPr>
          <p:cNvSpPr>
            <a:spLocks noGrp="1"/>
          </p:cNvSpPr>
          <p:nvPr>
            <p:ph type="body" sz="quarter" idx="13"/>
          </p:nvPr>
        </p:nvSpPr>
        <p:spPr>
          <a:xfrm>
            <a:off x="8012800" y="4279392"/>
            <a:ext cx="2286000" cy="640080"/>
          </a:xfrm>
        </p:spPr>
        <p:txBody>
          <a:bodyPr vert="horz" lIns="91440" tIns="45720" rIns="91440" bIns="45720" rtlCol="0" anchor="t">
            <a:normAutofit/>
          </a:bodyPr>
          <a:lstStyle/>
          <a:p>
            <a:r>
              <a:rPr lang="en-ZA" noProof="1"/>
              <a:t>Obtainable market</a:t>
            </a:r>
            <a:endParaRPr lang="en-US" dirty="0"/>
          </a:p>
        </p:txBody>
      </p:sp>
      <p:sp>
        <p:nvSpPr>
          <p:cNvPr id="35" name="Date Placeholder 34">
            <a:extLst>
              <a:ext uri="{FF2B5EF4-FFF2-40B4-BE49-F238E27FC236}">
                <a16:creationId xmlns:a16="http://schemas.microsoft.com/office/drawing/2014/main" id="{49974BE5-90FB-42C0-A67E-03D93A179D73}"/>
              </a:ext>
            </a:extLst>
          </p:cNvPr>
          <p:cNvSpPr>
            <a:spLocks noGrp="1"/>
          </p:cNvSpPr>
          <p:nvPr>
            <p:ph type="dt" sz="half" idx="38"/>
          </p:nvPr>
        </p:nvSpPr>
        <p:spPr>
          <a:xfrm>
            <a:off x="838200" y="6356350"/>
            <a:ext cx="2743200" cy="365125"/>
          </a:xfrm>
        </p:spPr>
        <p:txBody>
          <a:bodyPr/>
          <a:lstStyle/>
          <a:p>
            <a:r>
              <a:rPr lang="en-US" dirty="0"/>
              <a:t>7/1/20XX</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34" name="Slide Number Placeholder 33">
            <a:extLst>
              <a:ext uri="{FF2B5EF4-FFF2-40B4-BE49-F238E27FC236}">
                <a16:creationId xmlns:a16="http://schemas.microsoft.com/office/drawing/2014/main" id="{5B126C81-EB34-4B01-A592-C14F87B18B68}"/>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10</a:t>
            </a:fld>
            <a:endParaRPr lang="en-ZA" dirty="0"/>
          </a:p>
        </p:txBody>
      </p:sp>
    </p:spTree>
    <p:extLst>
      <p:ext uri="{BB962C8B-B14F-4D97-AF65-F5344CB8AC3E}">
        <p14:creationId xmlns:p14="http://schemas.microsoft.com/office/powerpoint/2010/main" val="3831300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itle 953">
            <a:extLst>
              <a:ext uri="{FF2B5EF4-FFF2-40B4-BE49-F238E27FC236}">
                <a16:creationId xmlns:a16="http://schemas.microsoft.com/office/drawing/2014/main" id="{7E55856D-8731-4D07-B99E-5270A3B01DBC}"/>
              </a:ext>
            </a:extLst>
          </p:cNvPr>
          <p:cNvSpPr>
            <a:spLocks noGrp="1"/>
          </p:cNvSpPr>
          <p:nvPr>
            <p:ph type="title"/>
          </p:nvPr>
        </p:nvSpPr>
        <p:spPr>
          <a:xfrm>
            <a:off x="1570874" y="704088"/>
            <a:ext cx="9050253" cy="640080"/>
          </a:xfrm>
        </p:spPr>
        <p:txBody>
          <a:bodyPr/>
          <a:lstStyle/>
          <a:p>
            <a:r>
              <a:rPr lang="en-US" dirty="0"/>
              <a:t>Future features</a:t>
            </a:r>
          </a:p>
        </p:txBody>
      </p:sp>
      <p:sp>
        <p:nvSpPr>
          <p:cNvPr id="15" name="Text Placeholder 14">
            <a:extLst>
              <a:ext uri="{FF2B5EF4-FFF2-40B4-BE49-F238E27FC236}">
                <a16:creationId xmlns:a16="http://schemas.microsoft.com/office/drawing/2014/main" id="{8F4ED644-C47C-456A-96A0-2E9A58005925}"/>
              </a:ext>
            </a:extLst>
          </p:cNvPr>
          <p:cNvSpPr>
            <a:spLocks noGrp="1"/>
          </p:cNvSpPr>
          <p:nvPr>
            <p:ph type="body" sz="quarter" idx="14"/>
          </p:nvPr>
        </p:nvSpPr>
        <p:spPr>
          <a:xfrm>
            <a:off x="1572768" y="1389888"/>
            <a:ext cx="9052560" cy="395859"/>
          </a:xfrm>
        </p:spPr>
        <p:txBody>
          <a:bodyPr/>
          <a:lstStyle/>
          <a:p>
            <a:r>
              <a:rPr lang="en-ZA" dirty="0"/>
              <a:t>How we’ll scale in the future</a:t>
            </a:r>
          </a:p>
        </p:txBody>
      </p:sp>
      <p:sp>
        <p:nvSpPr>
          <p:cNvPr id="21" name="Text Placeholder 20">
            <a:extLst>
              <a:ext uri="{FF2B5EF4-FFF2-40B4-BE49-F238E27FC236}">
                <a16:creationId xmlns:a16="http://schemas.microsoft.com/office/drawing/2014/main" id="{CDF4D42A-3F39-4699-9C9C-91BBC8C72207}"/>
              </a:ext>
            </a:extLst>
          </p:cNvPr>
          <p:cNvSpPr>
            <a:spLocks noGrp="1"/>
          </p:cNvSpPr>
          <p:nvPr>
            <p:ph type="body" sz="quarter" idx="15"/>
          </p:nvPr>
        </p:nvSpPr>
        <p:spPr>
          <a:xfrm>
            <a:off x="685799" y="2450592"/>
            <a:ext cx="3200400" cy="2567007"/>
          </a:xfrm>
        </p:spPr>
        <p:txBody>
          <a:bodyPr/>
          <a:lstStyle/>
          <a:p>
            <a:r>
              <a:rPr lang="en-US" dirty="0"/>
              <a:t>FEB 20XX</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939859" y="3392424"/>
            <a:ext cx="2743200" cy="1463040"/>
          </a:xfrm>
        </p:spPr>
        <p:txBody>
          <a:bodyPr vert="horz" lIns="91440" tIns="45720" rIns="91440" bIns="45720" rtlCol="0" anchor="t">
            <a:normAutofit/>
          </a:bodyPr>
          <a:lstStyle/>
          <a:p>
            <a:r>
              <a:rPr lang="en-US" dirty="0"/>
              <a:t>Roll out drafts to local companies in the region to help establish the product</a:t>
            </a:r>
          </a:p>
          <a:p>
            <a:endParaRPr lang="en-US" dirty="0"/>
          </a:p>
        </p:txBody>
      </p:sp>
      <p:sp>
        <p:nvSpPr>
          <p:cNvPr id="23" name="Text Placeholder 22">
            <a:extLst>
              <a:ext uri="{FF2B5EF4-FFF2-40B4-BE49-F238E27FC236}">
                <a16:creationId xmlns:a16="http://schemas.microsoft.com/office/drawing/2014/main" id="{538ACC23-C522-4E38-9FC4-D46CF2EA1569}"/>
              </a:ext>
            </a:extLst>
          </p:cNvPr>
          <p:cNvSpPr>
            <a:spLocks noGrp="1"/>
          </p:cNvSpPr>
          <p:nvPr>
            <p:ph type="body" sz="quarter" idx="17"/>
          </p:nvPr>
        </p:nvSpPr>
        <p:spPr>
          <a:xfrm>
            <a:off x="4499309" y="2450591"/>
            <a:ext cx="3200400" cy="2567009"/>
          </a:xfrm>
        </p:spPr>
        <p:txBody>
          <a:bodyPr/>
          <a:lstStyle/>
          <a:p>
            <a:r>
              <a:rPr lang="en-US" dirty="0"/>
              <a:t>MAY 20XX</a:t>
            </a:r>
          </a:p>
        </p:txBody>
      </p:sp>
      <p:sp>
        <p:nvSpPr>
          <p:cNvPr id="22" name="Text Placeholder 21">
            <a:extLst>
              <a:ext uri="{FF2B5EF4-FFF2-40B4-BE49-F238E27FC236}">
                <a16:creationId xmlns:a16="http://schemas.microsoft.com/office/drawing/2014/main" id="{9A2AC06B-E1EB-4973-A6DF-05697A7396D0}"/>
              </a:ext>
            </a:extLst>
          </p:cNvPr>
          <p:cNvSpPr>
            <a:spLocks noGrp="1"/>
          </p:cNvSpPr>
          <p:nvPr>
            <p:ph type="body" sz="quarter" idx="16"/>
          </p:nvPr>
        </p:nvSpPr>
        <p:spPr>
          <a:xfrm>
            <a:off x="4731630" y="3392424"/>
            <a:ext cx="2743200" cy="1463040"/>
          </a:xfrm>
        </p:spPr>
        <p:txBody>
          <a:bodyPr/>
          <a:lstStyle/>
          <a:p>
            <a:r>
              <a:rPr lang="en-US" dirty="0"/>
              <a:t>Release the drafts to the general public and monitor press and regional market trends</a:t>
            </a:r>
          </a:p>
          <a:p>
            <a:endParaRPr lang="en-US" dirty="0"/>
          </a:p>
        </p:txBody>
      </p:sp>
      <p:sp>
        <p:nvSpPr>
          <p:cNvPr id="25" name="Text Placeholder 24">
            <a:extLst>
              <a:ext uri="{FF2B5EF4-FFF2-40B4-BE49-F238E27FC236}">
                <a16:creationId xmlns:a16="http://schemas.microsoft.com/office/drawing/2014/main" id="{9C3E93EF-EBD0-4425-843B-18F5AFCAF3CA}"/>
              </a:ext>
            </a:extLst>
          </p:cNvPr>
          <p:cNvSpPr>
            <a:spLocks noGrp="1"/>
          </p:cNvSpPr>
          <p:nvPr>
            <p:ph type="body" sz="quarter" idx="19"/>
          </p:nvPr>
        </p:nvSpPr>
        <p:spPr>
          <a:xfrm>
            <a:off x="8333163" y="2450591"/>
            <a:ext cx="3200400" cy="2567009"/>
          </a:xfrm>
        </p:spPr>
        <p:txBody>
          <a:bodyPr/>
          <a:lstStyle/>
          <a:p>
            <a:r>
              <a:rPr lang="en-US" dirty="0"/>
              <a:t>OCT 20XX</a:t>
            </a:r>
          </a:p>
        </p:txBody>
      </p:sp>
      <p:sp>
        <p:nvSpPr>
          <p:cNvPr id="24" name="Text Placeholder 23">
            <a:extLst>
              <a:ext uri="{FF2B5EF4-FFF2-40B4-BE49-F238E27FC236}">
                <a16:creationId xmlns:a16="http://schemas.microsoft.com/office/drawing/2014/main" id="{0CF96B73-21DC-408C-8CD4-70E4B94A4616}"/>
              </a:ext>
            </a:extLst>
          </p:cNvPr>
          <p:cNvSpPr>
            <a:spLocks noGrp="1"/>
          </p:cNvSpPr>
          <p:nvPr>
            <p:ph type="body" sz="quarter" idx="18"/>
          </p:nvPr>
        </p:nvSpPr>
        <p:spPr>
          <a:xfrm>
            <a:off x="8573439" y="3392424"/>
            <a:ext cx="2743200" cy="1463040"/>
          </a:xfrm>
        </p:spPr>
        <p:txBody>
          <a:bodyPr>
            <a:normAutofit/>
          </a:bodyPr>
          <a:lstStyle/>
          <a:p>
            <a:r>
              <a:rPr lang="en-US" dirty="0"/>
              <a:t>Gather feedback from architectural firms and commercial business owners to expand availability of the product</a:t>
            </a:r>
          </a:p>
          <a:p>
            <a:endParaRPr lang="en-US" dirty="0"/>
          </a:p>
        </p:txBody>
      </p:sp>
      <p:sp>
        <p:nvSpPr>
          <p:cNvPr id="6" name="Date Placeholder 5">
            <a:extLst>
              <a:ext uri="{FF2B5EF4-FFF2-40B4-BE49-F238E27FC236}">
                <a16:creationId xmlns:a16="http://schemas.microsoft.com/office/drawing/2014/main" id="{F2AE54BF-2581-4D14-A1E9-891366223026}"/>
              </a:ext>
            </a:extLst>
          </p:cNvPr>
          <p:cNvSpPr>
            <a:spLocks noGrp="1"/>
          </p:cNvSpPr>
          <p:nvPr>
            <p:ph type="dt" sz="half" idx="10"/>
          </p:nvPr>
        </p:nvSpPr>
        <p:spPr>
          <a:xfrm>
            <a:off x="838200" y="6356350"/>
            <a:ext cx="2743200" cy="365125"/>
          </a:xfrm>
        </p:spPr>
        <p:txBody>
          <a:bodyPr/>
          <a:lstStyle/>
          <a:p>
            <a:r>
              <a:rPr lang="en-US" dirty="0"/>
              <a:t>7/1/20XX</a:t>
            </a:r>
          </a:p>
        </p:txBody>
      </p:sp>
      <p:sp>
        <p:nvSpPr>
          <p:cNvPr id="53" name="Footer Placeholder 52">
            <a:extLst>
              <a:ext uri="{FF2B5EF4-FFF2-40B4-BE49-F238E27FC236}">
                <a16:creationId xmlns:a16="http://schemas.microsoft.com/office/drawing/2014/main" id="{1557424D-75FD-4489-9685-048E9F66D56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72" name="Slide Number Placeholder 71">
            <a:extLst>
              <a:ext uri="{FF2B5EF4-FFF2-40B4-BE49-F238E27FC236}">
                <a16:creationId xmlns:a16="http://schemas.microsoft.com/office/drawing/2014/main" id="{2AB505C4-815E-4F7D-B0E9-365B0D06C00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4267049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73DD6D01-2071-4296-A5E4-539BB859A510}"/>
              </a:ext>
            </a:extLst>
          </p:cNvPr>
          <p:cNvSpPr>
            <a:spLocks noGrp="1"/>
          </p:cNvSpPr>
          <p:nvPr>
            <p:ph type="title"/>
          </p:nvPr>
        </p:nvSpPr>
        <p:spPr>
          <a:xfrm>
            <a:off x="1572768" y="704088"/>
            <a:ext cx="9052560" cy="640080"/>
          </a:xfrm>
        </p:spPr>
        <p:txBody>
          <a:bodyPr/>
          <a:lstStyle/>
          <a:p>
            <a:r>
              <a:rPr lang="en-US" dirty="0"/>
              <a:t>TRACTION</a:t>
            </a:r>
          </a:p>
        </p:txBody>
      </p:sp>
      <p:sp>
        <p:nvSpPr>
          <p:cNvPr id="18" name="Text Placeholder 17">
            <a:extLst>
              <a:ext uri="{FF2B5EF4-FFF2-40B4-BE49-F238E27FC236}">
                <a16:creationId xmlns:a16="http://schemas.microsoft.com/office/drawing/2014/main" id="{13CBBB27-FAA2-494A-BBC2-D74BCEEFC8A5}"/>
              </a:ext>
            </a:extLst>
          </p:cNvPr>
          <p:cNvSpPr>
            <a:spLocks noGrp="1"/>
          </p:cNvSpPr>
          <p:nvPr>
            <p:ph type="body" sz="quarter" idx="14"/>
          </p:nvPr>
        </p:nvSpPr>
        <p:spPr>
          <a:xfrm>
            <a:off x="1572768" y="1389888"/>
            <a:ext cx="9052560" cy="395859"/>
          </a:xfrm>
        </p:spPr>
        <p:txBody>
          <a:bodyPr/>
          <a:lstStyle/>
          <a:p>
            <a:r>
              <a:rPr lang="en-ZA" dirty="0"/>
              <a:t>Forecasting for success</a:t>
            </a:r>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841248" y="2002536"/>
            <a:ext cx="5157216" cy="393192"/>
          </a:xfrm>
        </p:spPr>
        <p:txBody>
          <a:bodyPr>
            <a:normAutofit/>
          </a:bodyPr>
          <a:lstStyle/>
          <a:p>
            <a:r>
              <a:rPr lang="en-US" dirty="0"/>
              <a:t>KEY METRICS</a:t>
            </a:r>
          </a:p>
        </p:txBody>
      </p:sp>
      <p:graphicFrame>
        <p:nvGraphicFramePr>
          <p:cNvPr id="11" name="Table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3503281565"/>
              </p:ext>
            </p:extLst>
          </p:nvPr>
        </p:nvGraphicFramePr>
        <p:xfrm>
          <a:off x="923925" y="2670175"/>
          <a:ext cx="4900295" cy="3201517"/>
        </p:xfrm>
        <a:graphic>
          <a:graphicData uri="http://schemas.openxmlformats.org/drawingml/2006/table">
            <a:tbl>
              <a:tblPr firstRow="1" bandRow="1">
                <a:tableStyleId>{3B4B98B0-60AC-42C2-AFA5-B58CD77FA1E5}</a:tableStyleId>
              </a:tblPr>
              <a:tblGrid>
                <a:gridCol w="980059">
                  <a:extLst>
                    <a:ext uri="{9D8B030D-6E8A-4147-A177-3AD203B41FA5}">
                      <a16:colId xmlns:a16="http://schemas.microsoft.com/office/drawing/2014/main" val="3233966979"/>
                    </a:ext>
                  </a:extLst>
                </a:gridCol>
                <a:gridCol w="980059">
                  <a:extLst>
                    <a:ext uri="{9D8B030D-6E8A-4147-A177-3AD203B41FA5}">
                      <a16:colId xmlns:a16="http://schemas.microsoft.com/office/drawing/2014/main" val="1158840958"/>
                    </a:ext>
                  </a:extLst>
                </a:gridCol>
                <a:gridCol w="980059">
                  <a:extLst>
                    <a:ext uri="{9D8B030D-6E8A-4147-A177-3AD203B41FA5}">
                      <a16:colId xmlns:a16="http://schemas.microsoft.com/office/drawing/2014/main" val="1014947327"/>
                    </a:ext>
                  </a:extLst>
                </a:gridCol>
                <a:gridCol w="980059">
                  <a:extLst>
                    <a:ext uri="{9D8B030D-6E8A-4147-A177-3AD203B41FA5}">
                      <a16:colId xmlns:a16="http://schemas.microsoft.com/office/drawing/2014/main" val="2653728004"/>
                    </a:ext>
                  </a:extLst>
                </a:gridCol>
                <a:gridCol w="980059">
                  <a:extLst>
                    <a:ext uri="{9D8B030D-6E8A-4147-A177-3AD203B41FA5}">
                      <a16:colId xmlns:a16="http://schemas.microsoft.com/office/drawing/2014/main" val="4218738779"/>
                    </a:ext>
                  </a:extLst>
                </a:gridCol>
              </a:tblGrid>
              <a:tr h="903121">
                <a:tc>
                  <a:txBody>
                    <a:bodyPr/>
                    <a:lstStyle/>
                    <a:p>
                      <a:endParaRPr lang="en-US" sz="1400" dirty="0"/>
                    </a:p>
                  </a:txBody>
                  <a:tcPr>
                    <a:lnB w="12700" cap="flat" cmpd="sng" algn="ctr">
                      <a:solidFill>
                        <a:schemeClr val="accent1"/>
                      </a:solidFill>
                      <a:prstDash val="solid"/>
                      <a:round/>
                      <a:headEnd type="none" w="med" len="med"/>
                      <a:tailEnd type="none" w="med" len="med"/>
                    </a:lnB>
                    <a:noFill/>
                  </a:tcPr>
                </a:tc>
                <a:tc>
                  <a:txBody>
                    <a:bodyPr/>
                    <a:lstStyle/>
                    <a:p>
                      <a:pPr algn="r"/>
                      <a:r>
                        <a:rPr lang="en-US" sz="1200" b="0" dirty="0"/>
                        <a:t>Clients</a:t>
                      </a:r>
                      <a:endParaRPr lang="ru-RU" sz="1200" b="0" dirty="0"/>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a:r>
                        <a:rPr lang="en-US" sz="1200" b="0" dirty="0"/>
                        <a:t>Orders</a:t>
                      </a:r>
                      <a:endParaRPr lang="ru-RU" sz="1200" b="0" dirty="0"/>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a:r>
                        <a:rPr lang="en-US" sz="1200" b="0" dirty="0"/>
                        <a:t>Gross revenue</a:t>
                      </a:r>
                      <a:endParaRPr lang="ru-RU" sz="1200" b="0" dirty="0"/>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a:r>
                        <a:rPr lang="en-US" sz="1200" b="0" dirty="0"/>
                        <a:t>Net revenue</a:t>
                      </a:r>
                      <a:endParaRPr lang="ru-RU" sz="1200" b="0" dirty="0"/>
                    </a:p>
                  </a:txBody>
                  <a:tcPr marL="95186" marR="95186" marT="47593" marB="47593" anchor="ct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213590700"/>
                  </a:ext>
                </a:extLst>
              </a:tr>
              <a:tr h="574599">
                <a:tc>
                  <a:txBody>
                    <a:bodyPr/>
                    <a:lstStyle/>
                    <a:p>
                      <a:pPr algn="ctr"/>
                      <a:r>
                        <a:rPr lang="en-US" sz="1200" dirty="0"/>
                        <a:t>20XX</a:t>
                      </a:r>
                      <a:endParaRPr lang="ru-RU" sz="1200" dirty="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10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1100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$10,000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$7,000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830826746"/>
                  </a:ext>
                </a:extLst>
              </a:tr>
              <a:tr h="574599">
                <a:tc>
                  <a:txBody>
                    <a:bodyPr/>
                    <a:lstStyle/>
                    <a:p>
                      <a:pPr algn="ctr"/>
                      <a:r>
                        <a:rPr lang="en-US" sz="1200" dirty="0"/>
                        <a:t>20XX</a:t>
                      </a:r>
                      <a:endParaRPr lang="ru-RU" sz="1200" dirty="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20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200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$20,000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$16,000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17333721"/>
                  </a:ext>
                </a:extLst>
              </a:tr>
              <a:tr h="574599">
                <a:tc>
                  <a:txBody>
                    <a:bodyPr/>
                    <a:lstStyle/>
                    <a:p>
                      <a:pPr algn="ctr"/>
                      <a:r>
                        <a:rPr lang="en-US" sz="1200" dirty="0"/>
                        <a:t>20XX</a:t>
                      </a:r>
                      <a:endParaRPr lang="ru-RU" sz="1200" dirty="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30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300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$30,000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$25,000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321589815"/>
                  </a:ext>
                </a:extLst>
              </a:tr>
              <a:tr h="574599">
                <a:tc>
                  <a:txBody>
                    <a:bodyPr/>
                    <a:lstStyle/>
                    <a:p>
                      <a:pPr algn="ctr"/>
                      <a:r>
                        <a:rPr lang="en-US" sz="1200" dirty="0"/>
                        <a:t>20XX</a:t>
                      </a:r>
                      <a:endParaRPr lang="ru-RU" sz="1200" dirty="0"/>
                    </a:p>
                  </a:txBody>
                  <a:tcPr anchor="ctr">
                    <a:lnT w="12700" cap="flat" cmpd="sng" algn="ctr">
                      <a:solidFill>
                        <a:schemeClr val="accent1"/>
                      </a:solidFill>
                      <a:prstDash val="solid"/>
                      <a:round/>
                      <a:headEnd type="none" w="med" len="med"/>
                      <a:tailEnd type="none" w="med" len="med"/>
                    </a:lnT>
                    <a:noFill/>
                  </a:tcPr>
                </a:tc>
                <a:tc>
                  <a:txBody>
                    <a:bodyPr/>
                    <a:lstStyle/>
                    <a:p>
                      <a:pPr algn="r"/>
                      <a:r>
                        <a:rPr lang="en-US" sz="1200" dirty="0"/>
                        <a:t>40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algn="r"/>
                      <a:r>
                        <a:rPr lang="en-US" sz="1200" dirty="0"/>
                        <a:t>400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$40,000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$30,000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345832805"/>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3"/>
          </p:nvPr>
        </p:nvSpPr>
        <p:spPr>
          <a:xfrm>
            <a:off x="6400800" y="2002536"/>
            <a:ext cx="4334256" cy="393192"/>
          </a:xfrm>
        </p:spPr>
        <p:txBody>
          <a:bodyPr>
            <a:normAutofit/>
          </a:bodyPr>
          <a:lstStyle/>
          <a:p>
            <a:r>
              <a:rPr lang="en-US" dirty="0"/>
              <a:t>REVENUE BY YEAR</a:t>
            </a:r>
          </a:p>
        </p:txBody>
      </p:sp>
      <p:graphicFrame>
        <p:nvGraphicFramePr>
          <p:cNvPr id="27" name="Content Placeholder 13" descr="Chart">
            <a:extLst>
              <a:ext uri="{FF2B5EF4-FFF2-40B4-BE49-F238E27FC236}">
                <a16:creationId xmlns:a16="http://schemas.microsoft.com/office/drawing/2014/main" id="{864E5252-A4EE-4C7C-AF7F-132ED2B8ECD8}"/>
              </a:ext>
            </a:extLst>
          </p:cNvPr>
          <p:cNvGraphicFramePr>
            <a:graphicFrameLocks noGrp="1"/>
          </p:cNvGraphicFramePr>
          <p:nvPr>
            <p:ph sz="quarter" idx="4"/>
            <p:extLst>
              <p:ext uri="{D42A27DB-BD31-4B8C-83A1-F6EECF244321}">
                <p14:modId xmlns:p14="http://schemas.microsoft.com/office/powerpoint/2010/main" val="2141165255"/>
              </p:ext>
            </p:extLst>
          </p:nvPr>
        </p:nvGraphicFramePr>
        <p:xfrm>
          <a:off x="6364288" y="2533650"/>
          <a:ext cx="5165725" cy="3694113"/>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9B0BFBAF-738B-42EB-AB0A-506992C08B57}"/>
              </a:ext>
            </a:extLst>
          </p:cNvPr>
          <p:cNvSpPr>
            <a:spLocks noGrp="1"/>
          </p:cNvSpPr>
          <p:nvPr>
            <p:ph type="dt" sz="half" idx="10"/>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582DB33F-6F3F-4A62-B0DD-F747DDE7E55E}"/>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3DD33746-F3B9-43A4-82DB-0DC78664A43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460935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p:txBody>
          <a:bodyPr>
            <a:normAutofit/>
          </a:bodyPr>
          <a:lstStyle/>
          <a:p>
            <a:r>
              <a:rPr lang="en-ZA" dirty="0">
                <a:solidFill>
                  <a:schemeClr val="tx1"/>
                </a:solidFill>
              </a:rPr>
              <a:t>TWO-YEAR ACTION PLAN</a:t>
            </a:r>
          </a:p>
        </p:txBody>
      </p:sp>
      <p:sp>
        <p:nvSpPr>
          <p:cNvPr id="135" name="Text Placeholder 31">
            <a:extLst>
              <a:ext uri="{FF2B5EF4-FFF2-40B4-BE49-F238E27FC236}">
                <a16:creationId xmlns:a16="http://schemas.microsoft.com/office/drawing/2014/main" id="{0BE39453-7577-44CC-8A1C-7FC48A0BBE73}"/>
              </a:ext>
            </a:extLst>
          </p:cNvPr>
          <p:cNvSpPr txBox="1">
            <a:spLocks/>
          </p:cNvSpPr>
          <p:nvPr/>
        </p:nvSpPr>
        <p:spPr>
          <a:xfrm>
            <a:off x="2167128" y="2588133"/>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Draft plans</a:t>
            </a:r>
            <a:endParaRPr lang="en-ZA" sz="1200" dirty="0"/>
          </a:p>
        </p:txBody>
      </p:sp>
      <p:sp>
        <p:nvSpPr>
          <p:cNvPr id="137" name="Text Placeholder 32">
            <a:extLst>
              <a:ext uri="{FF2B5EF4-FFF2-40B4-BE49-F238E27FC236}">
                <a16:creationId xmlns:a16="http://schemas.microsoft.com/office/drawing/2014/main" id="{DC1BAD29-267A-4F67-ADFE-0FF85B86A4B2}"/>
              </a:ext>
            </a:extLst>
          </p:cNvPr>
          <p:cNvSpPr txBox="1">
            <a:spLocks/>
          </p:cNvSpPr>
          <p:nvPr/>
        </p:nvSpPr>
        <p:spPr>
          <a:xfrm>
            <a:off x="2167128" y="29900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Feb 20XX</a:t>
            </a:r>
          </a:p>
        </p:txBody>
      </p:sp>
      <p:sp>
        <p:nvSpPr>
          <p:cNvPr id="59" name="Text Placeholder 31">
            <a:extLst>
              <a:ext uri="{FF2B5EF4-FFF2-40B4-BE49-F238E27FC236}">
                <a16:creationId xmlns:a16="http://schemas.microsoft.com/office/drawing/2014/main" id="{D72A9B46-CAC1-4684-99F6-25D9F1303002}"/>
              </a:ext>
            </a:extLst>
          </p:cNvPr>
          <p:cNvSpPr txBox="1">
            <a:spLocks/>
          </p:cNvSpPr>
          <p:nvPr/>
        </p:nvSpPr>
        <p:spPr>
          <a:xfrm>
            <a:off x="4517640" y="2578608"/>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Run focus groups</a:t>
            </a:r>
            <a:endParaRPr lang="en-ZA" sz="1200" dirty="0"/>
          </a:p>
        </p:txBody>
      </p:sp>
      <p:sp>
        <p:nvSpPr>
          <p:cNvPr id="60" name="Text Placeholder 32">
            <a:extLst>
              <a:ext uri="{FF2B5EF4-FFF2-40B4-BE49-F238E27FC236}">
                <a16:creationId xmlns:a16="http://schemas.microsoft.com/office/drawing/2014/main" id="{372C63D9-4978-475C-890E-EEDC00DFC969}"/>
              </a:ext>
            </a:extLst>
          </p:cNvPr>
          <p:cNvSpPr txBox="1">
            <a:spLocks/>
          </p:cNvSpPr>
          <p:nvPr/>
        </p:nvSpPr>
        <p:spPr>
          <a:xfrm>
            <a:off x="4569369" y="29900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May 20XX</a:t>
            </a:r>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8489434" y="2576836"/>
            <a:ext cx="1793875" cy="696885"/>
          </a:xfrm>
          <a:ln w="22225">
            <a:solidFill>
              <a:schemeClr val="tx1"/>
            </a:solidFill>
          </a:ln>
        </p:spPr>
        <p:txBody>
          <a:bodyPr>
            <a:normAutofit/>
          </a:bodyPr>
          <a:lstStyle/>
          <a:p>
            <a:r>
              <a:rPr lang="en-ZA" dirty="0">
                <a:cs typeface="Calibri Light"/>
              </a:rPr>
              <a:t>Gather feedback</a:t>
            </a:r>
            <a:endParaRPr lang="en-ZA" dirty="0"/>
          </a:p>
        </p:txBody>
      </p:sp>
      <p:sp>
        <p:nvSpPr>
          <p:cNvPr id="33" name="Text Placeholder 32">
            <a:extLst>
              <a:ext uri="{FF2B5EF4-FFF2-40B4-BE49-F238E27FC236}">
                <a16:creationId xmlns:a16="http://schemas.microsoft.com/office/drawing/2014/main" id="{C77C5603-8643-4603-9AC4-34B768C3DBB3}"/>
              </a:ext>
            </a:extLst>
          </p:cNvPr>
          <p:cNvSpPr>
            <a:spLocks noGrp="1"/>
          </p:cNvSpPr>
          <p:nvPr>
            <p:ph type="body" sz="quarter" idx="60"/>
          </p:nvPr>
        </p:nvSpPr>
        <p:spPr>
          <a:xfrm>
            <a:off x="8541163" y="2960704"/>
            <a:ext cx="1690417" cy="228600"/>
          </a:xfrm>
        </p:spPr>
        <p:txBody>
          <a:bodyPr vert="horz" lIns="91440" tIns="45720" rIns="91440" bIns="45720" rtlCol="0" anchor="t">
            <a:noAutofit/>
          </a:bodyPr>
          <a:lstStyle/>
          <a:p>
            <a:r>
              <a:rPr lang="en-ZA" dirty="0"/>
              <a:t>Oct 20XX</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p:txBody>
          <a:bodyPr>
            <a:normAutofit/>
          </a:bodyPr>
          <a:lstStyle/>
          <a:p>
            <a:r>
              <a:rPr lang="en-ZA" dirty="0">
                <a:solidFill>
                  <a:schemeClr val="tx1"/>
                </a:solidFill>
              </a:rPr>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p:txBody>
          <a:bodyPr>
            <a:normAutofit/>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p:txBody>
          <a:bodyPr>
            <a:normAutofit/>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p:txBody>
          <a:bodyPr>
            <a:normAutofit/>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p:txBody>
          <a:bodyPr>
            <a:normAutofit/>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p:txBody>
          <a:bodyPr>
            <a:normAutofit/>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p:txBody>
          <a:bodyPr>
            <a:normAutofit/>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p:txBody>
          <a:bodyPr>
            <a:normAutofit/>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p:txBody>
          <a:bodyPr>
            <a:normAutofit/>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p:txBody>
          <a:bodyPr>
            <a:normAutofit/>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p:txBody>
          <a:bodyPr>
            <a:normAutofit/>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70392"/>
            <a:ext cx="640080" cy="274320"/>
          </a:xfrm>
        </p:spPr>
        <p:txBody>
          <a:bodyPr>
            <a:normAutofit/>
          </a:bodyPr>
          <a:lstStyle/>
          <a:p>
            <a:r>
              <a:rPr lang="en-ZA" dirty="0"/>
              <a:t>DEC</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p:txBody>
          <a:bodyPr>
            <a:normAutofit/>
          </a:bodyPr>
          <a:lstStyle/>
          <a:p>
            <a:r>
              <a:rPr lang="en-ZA" dirty="0"/>
              <a:t>20XX</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p:txBody>
          <a:bodyPr>
            <a:normAutofit/>
          </a:bodyPr>
          <a:lstStyle/>
          <a:p>
            <a:r>
              <a:rPr lang="en-ZA" dirty="0">
                <a:solidFill>
                  <a:schemeClr val="tx1"/>
                </a:solidFill>
              </a:rPr>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p:txBody>
          <a:bodyPr>
            <a:normAutofit/>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p:txBody>
          <a:bodyPr>
            <a:normAutofit/>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p:txBody>
          <a:bodyPr>
            <a:normAutofit/>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p:txBody>
          <a:bodyPr>
            <a:normAutofit/>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p:txBody>
          <a:bodyPr>
            <a:normAutofit/>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p:txBody>
          <a:bodyPr>
            <a:normAutofit/>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p:txBody>
          <a:bodyPr>
            <a:normAutofit/>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p:txBody>
          <a:bodyPr>
            <a:normAutofit/>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p:txBody>
          <a:bodyPr>
            <a:normAutofit/>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p:txBody>
          <a:bodyPr>
            <a:normAutofit/>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p:txBody>
          <a:bodyPr>
            <a:normAutofit/>
          </a:bodyPr>
          <a:lstStyle/>
          <a:p>
            <a:r>
              <a:rPr lang="en-ZA" dirty="0"/>
              <a:t>DEC</a:t>
            </a:r>
          </a:p>
        </p:txBody>
      </p:sp>
      <p:sp>
        <p:nvSpPr>
          <p:cNvPr id="97" name="Rectangle 96">
            <a:extLst>
              <a:ext uri="{FF2B5EF4-FFF2-40B4-BE49-F238E27FC236}">
                <a16:creationId xmlns:a16="http://schemas.microsoft.com/office/drawing/2014/main" id="{7C62A66C-C8AD-4EB7-AA99-EC1CC0AF6772}"/>
              </a:ext>
              <a:ext uri="{C183D7F6-B498-43B3-948B-1728B52AA6E4}">
                <adec:decorative xmlns:adec="http://schemas.microsoft.com/office/drawing/2017/decorative" val="1"/>
              </a:ext>
            </a:extLst>
          </p:cNvPr>
          <p:cNvSpPr/>
          <p:nvPr/>
        </p:nvSpPr>
        <p:spPr>
          <a:xfrm>
            <a:off x="2987742" y="3991424"/>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EF281927-601B-442B-A384-FB83A579AFFE}"/>
              </a:ext>
              <a:ext uri="{C183D7F6-B498-43B3-948B-1728B52AA6E4}">
                <adec:decorative xmlns:adec="http://schemas.microsoft.com/office/drawing/2017/decorative" val="1"/>
              </a:ext>
            </a:extLst>
          </p:cNvPr>
          <p:cNvSpPr/>
          <p:nvPr/>
        </p:nvSpPr>
        <p:spPr>
          <a:xfrm>
            <a:off x="534653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4BEC6897-B080-4DDB-B92D-24D28F0A4812}"/>
              </a:ext>
              <a:ext uri="{C183D7F6-B498-43B3-948B-1728B52AA6E4}">
                <adec:decorative xmlns:adec="http://schemas.microsoft.com/office/drawing/2017/decorative" val="1"/>
              </a:ext>
            </a:extLst>
          </p:cNvPr>
          <p:cNvSpPr/>
          <p:nvPr/>
        </p:nvSpPr>
        <p:spPr>
          <a:xfrm>
            <a:off x="6940176" y="3995928"/>
            <a:ext cx="155448" cy="155448"/>
          </a:xfrm>
          <a:prstGeom prst="rect">
            <a:avLst/>
          </a:prstGeom>
          <a:solidFill>
            <a:schemeClr val="accent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CBC5BC0E-B11E-429C-9DF1-41E192D6B77F}"/>
              </a:ext>
              <a:ext uri="{C183D7F6-B498-43B3-948B-1728B52AA6E4}">
                <adec:decorative xmlns:adec="http://schemas.microsoft.com/office/drawing/2017/decorative" val="1"/>
              </a:ext>
            </a:extLst>
          </p:cNvPr>
          <p:cNvSpPr/>
          <p:nvPr/>
        </p:nvSpPr>
        <p:spPr>
          <a:xfrm>
            <a:off x="9318333"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4747E967-F5B8-4D28-AC3F-E0E549FED871}"/>
              </a:ext>
              <a:ext uri="{C183D7F6-B498-43B3-948B-1728B52AA6E4}">
                <adec:decorative xmlns:adec="http://schemas.microsoft.com/office/drawing/2017/decorative" val="1"/>
              </a:ext>
            </a:extLst>
          </p:cNvPr>
          <p:cNvSpPr/>
          <p:nvPr/>
        </p:nvSpPr>
        <p:spPr>
          <a:xfrm>
            <a:off x="1084764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 Placeholder 31">
            <a:extLst>
              <a:ext uri="{FF2B5EF4-FFF2-40B4-BE49-F238E27FC236}">
                <a16:creationId xmlns:a16="http://schemas.microsoft.com/office/drawing/2014/main" id="{C091014C-382D-40BC-8967-BC466535FE41}"/>
              </a:ext>
            </a:extLst>
          </p:cNvPr>
          <p:cNvSpPr txBox="1">
            <a:spLocks/>
          </p:cNvSpPr>
          <p:nvPr/>
        </p:nvSpPr>
        <p:spPr>
          <a:xfrm>
            <a:off x="2162250" y="4825677"/>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Test with businesses</a:t>
            </a:r>
            <a:endParaRPr lang="en-ZA" sz="1200" dirty="0"/>
          </a:p>
        </p:txBody>
      </p:sp>
      <p:sp>
        <p:nvSpPr>
          <p:cNvPr id="65" name="Text Placeholder 32">
            <a:extLst>
              <a:ext uri="{FF2B5EF4-FFF2-40B4-BE49-F238E27FC236}">
                <a16:creationId xmlns:a16="http://schemas.microsoft.com/office/drawing/2014/main" id="{677ED2BA-D7A9-4762-8048-3440D8AE4E19}"/>
              </a:ext>
            </a:extLst>
          </p:cNvPr>
          <p:cNvSpPr txBox="1">
            <a:spLocks/>
          </p:cNvSpPr>
          <p:nvPr/>
        </p:nvSpPr>
        <p:spPr>
          <a:xfrm>
            <a:off x="2213979" y="523673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Feb 20XX</a:t>
            </a:r>
          </a:p>
        </p:txBody>
      </p:sp>
      <p:sp>
        <p:nvSpPr>
          <p:cNvPr id="129" name="Text Placeholder 31">
            <a:extLst>
              <a:ext uri="{FF2B5EF4-FFF2-40B4-BE49-F238E27FC236}">
                <a16:creationId xmlns:a16="http://schemas.microsoft.com/office/drawing/2014/main" id="{E7A92AA8-93B1-4158-A435-475632A0529E}"/>
              </a:ext>
            </a:extLst>
          </p:cNvPr>
          <p:cNvSpPr txBox="1">
            <a:spLocks/>
          </p:cNvSpPr>
          <p:nvPr/>
        </p:nvSpPr>
        <p:spPr>
          <a:xfrm>
            <a:off x="6115125" y="4844727"/>
            <a:ext cx="1793875" cy="696885"/>
          </a:xfrm>
          <a:prstGeom prst="rect">
            <a:avLst/>
          </a:prstGeom>
          <a:solidFill>
            <a:schemeClr val="accent3"/>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b="1" dirty="0">
                <a:solidFill>
                  <a:schemeClr val="tx1"/>
                </a:solidFill>
                <a:cs typeface="Calibri Light"/>
              </a:rPr>
              <a:t>Regional launch</a:t>
            </a:r>
            <a:endParaRPr lang="en-ZA" sz="1200" b="1" dirty="0">
              <a:solidFill>
                <a:schemeClr val="tx1"/>
              </a:solidFill>
            </a:endParaRPr>
          </a:p>
        </p:txBody>
      </p:sp>
      <p:sp>
        <p:nvSpPr>
          <p:cNvPr id="131" name="Text Placeholder 32">
            <a:extLst>
              <a:ext uri="{FF2B5EF4-FFF2-40B4-BE49-F238E27FC236}">
                <a16:creationId xmlns:a16="http://schemas.microsoft.com/office/drawing/2014/main" id="{8D5885A9-A504-4F4D-A50D-10FA6BB3DCAA}"/>
              </a:ext>
            </a:extLst>
          </p:cNvPr>
          <p:cNvSpPr txBox="1">
            <a:spLocks/>
          </p:cNvSpPr>
          <p:nvPr/>
        </p:nvSpPr>
        <p:spPr>
          <a:xfrm>
            <a:off x="6166854" y="52557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chemeClr val="tx1"/>
                </a:solidFill>
              </a:rPr>
              <a:t>July 20XX</a:t>
            </a:r>
          </a:p>
        </p:txBody>
      </p:sp>
      <p:sp>
        <p:nvSpPr>
          <p:cNvPr id="55" name="Text Placeholder 31">
            <a:extLst>
              <a:ext uri="{FF2B5EF4-FFF2-40B4-BE49-F238E27FC236}">
                <a16:creationId xmlns:a16="http://schemas.microsoft.com/office/drawing/2014/main" id="{0FEF2CB2-CF18-495D-ABAF-F9DCE388D255}"/>
              </a:ext>
            </a:extLst>
          </p:cNvPr>
          <p:cNvSpPr txBox="1">
            <a:spLocks/>
          </p:cNvSpPr>
          <p:nvPr/>
        </p:nvSpPr>
        <p:spPr>
          <a:xfrm>
            <a:off x="9509314" y="4802933"/>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Deliver to client</a:t>
            </a:r>
            <a:endParaRPr lang="en-ZA" sz="1200" dirty="0"/>
          </a:p>
        </p:txBody>
      </p:sp>
      <p:sp>
        <p:nvSpPr>
          <p:cNvPr id="56" name="Text Placeholder 32">
            <a:extLst>
              <a:ext uri="{FF2B5EF4-FFF2-40B4-BE49-F238E27FC236}">
                <a16:creationId xmlns:a16="http://schemas.microsoft.com/office/drawing/2014/main" id="{87A1BFF9-7BE1-47F2-B021-73DC4765CEB7}"/>
              </a:ext>
            </a:extLst>
          </p:cNvPr>
          <p:cNvSpPr txBox="1">
            <a:spLocks/>
          </p:cNvSpPr>
          <p:nvPr/>
        </p:nvSpPr>
        <p:spPr>
          <a:xfrm>
            <a:off x="9561043" y="5213994"/>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Dec 20XX</a:t>
            </a:r>
          </a:p>
        </p:txBody>
      </p:sp>
      <p:sp>
        <p:nvSpPr>
          <p:cNvPr id="178" name="Date Placeholder 177">
            <a:extLst>
              <a:ext uri="{FF2B5EF4-FFF2-40B4-BE49-F238E27FC236}">
                <a16:creationId xmlns:a16="http://schemas.microsoft.com/office/drawing/2014/main" id="{45974408-3596-4B64-BCF3-2708B998BA35}"/>
              </a:ext>
            </a:extLst>
          </p:cNvPr>
          <p:cNvSpPr>
            <a:spLocks noGrp="1"/>
          </p:cNvSpPr>
          <p:nvPr>
            <p:ph type="dt" sz="half" idx="61"/>
          </p:nvPr>
        </p:nvSpPr>
        <p:spPr/>
        <p:txBody>
          <a:bodyPr/>
          <a:lstStyle/>
          <a:p>
            <a:r>
              <a:rPr lang="en-US" dirty="0"/>
              <a:t>7/1/20XX</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p:txBody>
          <a:bodyPr/>
          <a:lstStyle/>
          <a:p>
            <a:r>
              <a:rPr lang="en-ZA" dirty="0"/>
              <a:t>Pitch deck title</a:t>
            </a:r>
          </a:p>
        </p:txBody>
      </p:sp>
      <p:sp>
        <p:nvSpPr>
          <p:cNvPr id="146" name="Slide Number Placeholder 145">
            <a:extLst>
              <a:ext uri="{FF2B5EF4-FFF2-40B4-BE49-F238E27FC236}">
                <a16:creationId xmlns:a16="http://schemas.microsoft.com/office/drawing/2014/main" id="{7C700CA4-1591-45AA-9D8A-3A6E0D2FD728}"/>
              </a:ext>
            </a:extLst>
          </p:cNvPr>
          <p:cNvSpPr>
            <a:spLocks noGrp="1"/>
          </p:cNvSpPr>
          <p:nvPr>
            <p:ph type="sldNum" sz="quarter" idx="11"/>
          </p:nvPr>
        </p:nvSpPr>
        <p:spPr/>
        <p:txBody>
          <a:bodyPr/>
          <a:lstStyle/>
          <a:p>
            <a:fld id="{19B51A1E-902D-48AF-9020-955120F399B6}" type="slidenum">
              <a:rPr lang="en-ZA" smtClean="0"/>
              <a:pPr/>
              <a:t>13</a:t>
            </a:fld>
            <a:endParaRPr lang="en-ZA" dirty="0"/>
          </a:p>
        </p:txBody>
      </p:sp>
    </p:spTree>
    <p:extLst>
      <p:ext uri="{BB962C8B-B14F-4D97-AF65-F5344CB8AC3E}">
        <p14:creationId xmlns:p14="http://schemas.microsoft.com/office/powerpoint/2010/main" val="1801800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p:txBody>
          <a:bodyPr/>
          <a:lstStyle/>
          <a:p>
            <a:r>
              <a:rPr lang="en-US" dirty="0"/>
              <a:t>FINANCIALS</a:t>
            </a:r>
          </a:p>
        </p:txBody>
      </p:sp>
      <p:graphicFrame>
        <p:nvGraphicFramePr>
          <p:cNvPr id="9" name="Table 9">
            <a:extLst>
              <a:ext uri="{FF2B5EF4-FFF2-40B4-BE49-F238E27FC236}">
                <a16:creationId xmlns:a16="http://schemas.microsoft.com/office/drawing/2014/main" id="{4FEE1642-B122-4C8C-812B-30F133EF6C27}"/>
              </a:ext>
            </a:extLst>
          </p:cNvPr>
          <p:cNvGraphicFramePr>
            <a:graphicFrameLocks noGrp="1"/>
          </p:cNvGraphicFramePr>
          <p:nvPr>
            <p:ph idx="1"/>
            <p:extLst>
              <p:ext uri="{D42A27DB-BD31-4B8C-83A1-F6EECF244321}">
                <p14:modId xmlns:p14="http://schemas.microsoft.com/office/powerpoint/2010/main" val="2448519139"/>
              </p:ext>
            </p:extLst>
          </p:nvPr>
        </p:nvGraphicFramePr>
        <p:xfrm>
          <a:off x="915925" y="1690687"/>
          <a:ext cx="10360150" cy="4349163"/>
        </p:xfrm>
        <a:graphic>
          <a:graphicData uri="http://schemas.openxmlformats.org/drawingml/2006/table">
            <a:tbl>
              <a:tblPr firstRow="1" bandRow="1">
                <a:tableStyleId>{3B4B98B0-60AC-42C2-AFA5-B58CD77FA1E5}</a:tableStyleId>
              </a:tblPr>
              <a:tblGrid>
                <a:gridCol w="2697643">
                  <a:extLst>
                    <a:ext uri="{9D8B030D-6E8A-4147-A177-3AD203B41FA5}">
                      <a16:colId xmlns:a16="http://schemas.microsoft.com/office/drawing/2014/main" val="3446012419"/>
                    </a:ext>
                  </a:extLst>
                </a:gridCol>
                <a:gridCol w="1446417">
                  <a:extLst>
                    <a:ext uri="{9D8B030D-6E8A-4147-A177-3AD203B41FA5}">
                      <a16:colId xmlns:a16="http://schemas.microsoft.com/office/drawing/2014/main" val="4052646397"/>
                    </a:ext>
                  </a:extLst>
                </a:gridCol>
                <a:gridCol w="2072030">
                  <a:extLst>
                    <a:ext uri="{9D8B030D-6E8A-4147-A177-3AD203B41FA5}">
                      <a16:colId xmlns:a16="http://schemas.microsoft.com/office/drawing/2014/main" val="1935352797"/>
                    </a:ext>
                  </a:extLst>
                </a:gridCol>
                <a:gridCol w="2072030">
                  <a:extLst>
                    <a:ext uri="{9D8B030D-6E8A-4147-A177-3AD203B41FA5}">
                      <a16:colId xmlns:a16="http://schemas.microsoft.com/office/drawing/2014/main" val="1218263486"/>
                    </a:ext>
                  </a:extLst>
                </a:gridCol>
                <a:gridCol w="2072030">
                  <a:extLst>
                    <a:ext uri="{9D8B030D-6E8A-4147-A177-3AD203B41FA5}">
                      <a16:colId xmlns:a16="http://schemas.microsoft.com/office/drawing/2014/main" val="3235153012"/>
                    </a:ext>
                  </a:extLst>
                </a:gridCol>
              </a:tblGrid>
              <a:tr h="334551">
                <a:tc>
                  <a:txBody>
                    <a:bodyPr/>
                    <a:lstStyle/>
                    <a:p>
                      <a:pPr algn="l" fontAlgn="b"/>
                      <a:endParaRPr lang="en-US" sz="1400" b="0" i="0" u="none" strike="noStrike" dirty="0">
                        <a:solidFill>
                          <a:schemeClr val="tx1"/>
                        </a:solidFill>
                        <a:effectLst/>
                        <a:latin typeface="+mn-lt"/>
                      </a:endParaRPr>
                    </a:p>
                  </a:txBody>
                  <a:tcPr marL="288000" anchor="b">
                    <a:solidFill>
                      <a:schemeClr val="accent6"/>
                    </a:solidFill>
                  </a:tcPr>
                </a:tc>
                <a:tc>
                  <a:txBody>
                    <a:bodyPr/>
                    <a:lstStyle/>
                    <a:p>
                      <a:pPr algn="r" fontAlgn="b"/>
                      <a:r>
                        <a:rPr lang="en-US" sz="1200" b="1" i="0" u="none" strike="noStrike" dirty="0">
                          <a:solidFill>
                            <a:schemeClr val="tx1"/>
                          </a:solidFill>
                          <a:effectLst/>
                          <a:latin typeface="+mn-lt"/>
                        </a:rPr>
                        <a:t>YEAR 1</a:t>
                      </a:r>
                    </a:p>
                  </a:txBody>
                  <a:tcPr anchor="ctr">
                    <a:solidFill>
                      <a:schemeClr val="accent6"/>
                    </a:solidFill>
                  </a:tcPr>
                </a:tc>
                <a:tc>
                  <a:txBody>
                    <a:bodyPr/>
                    <a:lstStyle/>
                    <a:p>
                      <a:pPr algn="r" fontAlgn="b"/>
                      <a:r>
                        <a:rPr lang="en-US" sz="1200" b="1" u="none" strike="noStrike" dirty="0">
                          <a:solidFill>
                            <a:schemeClr val="tx1"/>
                          </a:solidFill>
                          <a:effectLst/>
                        </a:rPr>
                        <a:t>YEAR 2</a:t>
                      </a:r>
                      <a:endParaRPr lang="en-US" sz="1200" b="1" i="0" u="none" strike="noStrike" dirty="0">
                        <a:solidFill>
                          <a:schemeClr val="tx1"/>
                        </a:solidFill>
                        <a:effectLst/>
                        <a:latin typeface="+mn-lt"/>
                      </a:endParaRPr>
                    </a:p>
                  </a:txBody>
                  <a:tcPr anchor="ctr">
                    <a:solidFill>
                      <a:schemeClr val="accent6"/>
                    </a:solidFill>
                  </a:tcPr>
                </a:tc>
                <a:tc>
                  <a:txBody>
                    <a:bodyPr/>
                    <a:lstStyle/>
                    <a:p>
                      <a:pPr algn="r" fontAlgn="b"/>
                      <a:r>
                        <a:rPr lang="en-US" sz="1200" b="1" u="none" strike="noStrike" dirty="0">
                          <a:solidFill>
                            <a:schemeClr val="tx1"/>
                          </a:solidFill>
                          <a:effectLst/>
                        </a:rPr>
                        <a:t>YEAR 3</a:t>
                      </a:r>
                      <a:endParaRPr lang="en-US" sz="1200" b="1" i="0" u="none" strike="noStrike" dirty="0">
                        <a:solidFill>
                          <a:schemeClr val="tx1"/>
                        </a:solidFill>
                        <a:effectLst/>
                        <a:latin typeface="+mn-lt"/>
                      </a:endParaRPr>
                    </a:p>
                  </a:txBody>
                  <a:tcPr anchor="ctr">
                    <a:solidFill>
                      <a:schemeClr val="accent6"/>
                    </a:solidFill>
                  </a:tcPr>
                </a:tc>
                <a:tc>
                  <a:txBody>
                    <a:bodyPr/>
                    <a:lstStyle/>
                    <a:p>
                      <a:pPr algn="r" fontAlgn="b"/>
                      <a:endParaRPr lang="en-US" sz="1200" b="0" i="0" u="none" strike="noStrike" dirty="0">
                        <a:solidFill>
                          <a:schemeClr val="tx1"/>
                        </a:solidFill>
                        <a:effectLst/>
                        <a:latin typeface="+mn-lt"/>
                      </a:endParaRPr>
                    </a:p>
                  </a:txBody>
                  <a:tcPr anchor="b">
                    <a:solidFill>
                      <a:schemeClr val="accent6"/>
                    </a:solidFill>
                  </a:tcPr>
                </a:tc>
                <a:extLst>
                  <a:ext uri="{0D108BD9-81ED-4DB2-BD59-A6C34878D82A}">
                    <a16:rowId xmlns:a16="http://schemas.microsoft.com/office/drawing/2014/main" val="4140773105"/>
                  </a:ext>
                </a:extLst>
              </a:tr>
              <a:tr h="334551">
                <a:tc>
                  <a:txBody>
                    <a:bodyPr/>
                    <a:lstStyle/>
                    <a:p>
                      <a:pPr algn="l" fontAlgn="b"/>
                      <a:r>
                        <a:rPr lang="en-US" sz="1200" b="0" u="none" strike="noStrike" dirty="0">
                          <a:solidFill>
                            <a:schemeClr val="tx1"/>
                          </a:solidFill>
                          <a:effectLst/>
                        </a:rPr>
                        <a:t>Income</a:t>
                      </a:r>
                      <a:endParaRPr lang="en-US" sz="1200" b="0" i="0" u="none" strike="noStrike" dirty="0">
                        <a:solidFill>
                          <a:schemeClr val="tx1"/>
                        </a:solidFill>
                        <a:effectLst/>
                        <a:latin typeface="+mn-lt"/>
                      </a:endParaRPr>
                    </a:p>
                  </a:txBody>
                  <a:tcPr marL="288000"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142911372"/>
                  </a:ext>
                </a:extLst>
              </a:tr>
              <a:tr h="334551">
                <a:tc>
                  <a:txBody>
                    <a:bodyPr/>
                    <a:lstStyle/>
                    <a:p>
                      <a:pPr lvl="1" algn="l" fontAlgn="b"/>
                      <a:r>
                        <a:rPr lang="en-US" sz="1200" b="0" u="none" strike="noStrike" dirty="0">
                          <a:solidFill>
                            <a:schemeClr val="tx1"/>
                          </a:solidFill>
                          <a:effectLst/>
                        </a:rPr>
                        <a:t>Users</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1,600,000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543393929"/>
                  </a:ext>
                </a:extLst>
              </a:tr>
              <a:tr h="334551">
                <a:tc>
                  <a:txBody>
                    <a:bodyPr/>
                    <a:lstStyle/>
                    <a:p>
                      <a:pPr lvl="1" algn="l" fontAlgn="b"/>
                      <a:r>
                        <a:rPr lang="en-US" sz="1200" b="0" u="none" strike="noStrike" dirty="0">
                          <a:solidFill>
                            <a:schemeClr val="tx1"/>
                          </a:solidFill>
                          <a:effectLst/>
                        </a:rPr>
                        <a:t>Sales</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16,000,000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5711469"/>
                  </a:ext>
                </a:extLst>
              </a:tr>
              <a:tr h="334551">
                <a:tc>
                  <a:txBody>
                    <a:bodyPr/>
                    <a:lstStyle/>
                    <a:p>
                      <a:pPr lvl="1" algn="l" fontAlgn="b"/>
                      <a:r>
                        <a:rPr lang="en-US" sz="1200" b="0" u="none" strike="noStrike" dirty="0">
                          <a:solidFill>
                            <a:schemeClr val="tx1"/>
                          </a:solidFill>
                          <a:effectLst/>
                        </a:rPr>
                        <a:t>Average price per sale</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75</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80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90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498944196"/>
                  </a:ext>
                </a:extLst>
              </a:tr>
              <a:tr h="334551">
                <a:tc>
                  <a:txBody>
                    <a:bodyPr/>
                    <a:lstStyle/>
                    <a:p>
                      <a:pPr lvl="1" algn="l" fontAlgn="b"/>
                      <a:r>
                        <a:rPr lang="en-US" sz="1200" b="0" u="none" strike="noStrike" dirty="0">
                          <a:solidFill>
                            <a:schemeClr val="tx1"/>
                          </a:solidFill>
                          <a:effectLst/>
                        </a:rPr>
                        <a:t>Revenue @ 15%</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5,625,000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48,000,000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216,000,000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61606819"/>
                  </a:ext>
                </a:extLst>
              </a:tr>
              <a:tr h="334551">
                <a:tc>
                  <a:txBody>
                    <a:bodyPr/>
                    <a:lstStyle/>
                    <a:p>
                      <a:pPr algn="l" fontAlgn="b"/>
                      <a:r>
                        <a:rPr lang="en-US" sz="1200" b="1" u="none" strike="noStrike" dirty="0">
                          <a:solidFill>
                            <a:schemeClr val="tx1"/>
                          </a:solidFill>
                          <a:effectLst/>
                        </a:rPr>
                        <a:t>Gross profit</a:t>
                      </a:r>
                      <a:endParaRPr lang="en-US" sz="1200" b="1"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1" u="none" strike="noStrike" dirty="0">
                          <a:solidFill>
                            <a:schemeClr val="tx1"/>
                          </a:solidFill>
                          <a:effectLst/>
                        </a:rPr>
                        <a:t>5,625,000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1" u="none" strike="noStrike" dirty="0">
                          <a:solidFill>
                            <a:schemeClr val="tx1"/>
                          </a:solidFill>
                          <a:effectLst/>
                        </a:rPr>
                        <a:t>48,000,000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1" u="none" strike="noStrike" dirty="0">
                          <a:solidFill>
                            <a:schemeClr val="tx1"/>
                          </a:solidFill>
                          <a:effectLst/>
                        </a:rPr>
                        <a:t>216,000,000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65120011"/>
                  </a:ext>
                </a:extLst>
              </a:tr>
              <a:tr h="334551">
                <a:tc>
                  <a:txBody>
                    <a:bodyPr/>
                    <a:lstStyle/>
                    <a:p>
                      <a:pPr algn="l" fontAlgn="b"/>
                      <a:r>
                        <a:rPr lang="en-US" sz="1200" b="0" u="none" strike="noStrike" dirty="0">
                          <a:solidFill>
                            <a:schemeClr val="tx1"/>
                          </a:solidFill>
                          <a:effectLst/>
                        </a:rPr>
                        <a:t>Expenses</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l" fontAlgn="b"/>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l" fontAlgn="b"/>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241422160"/>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Sales &amp; marketing</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5,062,500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38,400,000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151,200,000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70%</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662407092"/>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Customer service</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1,687,500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9,600,000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21,600,000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10%</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806368409"/>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Product development</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562,500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10,800,000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879688327"/>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Research</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281,250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4,320,000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613433075"/>
                  </a:ext>
                </a:extLst>
              </a:tr>
              <a:tr h="334551">
                <a:tc>
                  <a:txBody>
                    <a:bodyPr/>
                    <a:lstStyle/>
                    <a:p>
                      <a:pPr algn="l" fontAlgn="b"/>
                      <a:r>
                        <a:rPr lang="en-US" sz="1200" b="1" u="none" strike="noStrike" dirty="0">
                          <a:solidFill>
                            <a:schemeClr val="tx1"/>
                          </a:solidFill>
                          <a:effectLst/>
                        </a:rPr>
                        <a:t>Total expenses</a:t>
                      </a:r>
                      <a:endParaRPr lang="en-US" sz="1200" b="1"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noFill/>
                  </a:tcPr>
                </a:tc>
                <a:tc>
                  <a:txBody>
                    <a:bodyPr/>
                    <a:lstStyle/>
                    <a:p>
                      <a:pPr algn="r" fontAlgn="b"/>
                      <a:r>
                        <a:rPr lang="en-US" sz="1200" b="1" u="none" strike="noStrike" dirty="0">
                          <a:solidFill>
                            <a:schemeClr val="tx1"/>
                          </a:solidFill>
                          <a:effectLst/>
                        </a:rPr>
                        <a:t>7,593,750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fontAlgn="b"/>
                      <a:r>
                        <a:rPr lang="en-US" sz="1200" b="1" u="none" strike="noStrike" dirty="0">
                          <a:solidFill>
                            <a:schemeClr val="tx1"/>
                          </a:solidFill>
                          <a:effectLst/>
                        </a:rPr>
                        <a:t>52,800,000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fontAlgn="b"/>
                      <a:r>
                        <a:rPr lang="en-US" sz="1200" b="1" u="none" strike="noStrike" dirty="0">
                          <a:solidFill>
                            <a:schemeClr val="tx1"/>
                          </a:solidFill>
                          <a:effectLst/>
                        </a:rPr>
                        <a:t>187,920,000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01145645"/>
                  </a:ext>
                </a:extLst>
              </a:tr>
            </a:tbl>
          </a:graphicData>
        </a:graphic>
      </p:graphicFrame>
      <p:sp>
        <p:nvSpPr>
          <p:cNvPr id="2" name="Date Placeholder 1">
            <a:extLst>
              <a:ext uri="{FF2B5EF4-FFF2-40B4-BE49-F238E27FC236}">
                <a16:creationId xmlns:a16="http://schemas.microsoft.com/office/drawing/2014/main" id="{F44A1DC4-19D5-48CE-B703-A27A1FE44549}"/>
              </a:ext>
            </a:extLst>
          </p:cNvPr>
          <p:cNvSpPr>
            <a:spLocks noGrp="1"/>
          </p:cNvSpPr>
          <p:nvPr>
            <p:ph type="dt" sz="half" idx="10"/>
          </p:nvPr>
        </p:nvSpPr>
        <p:spPr/>
        <p:txBody>
          <a:bodyPr/>
          <a:lstStyle/>
          <a:p>
            <a:r>
              <a:rPr lang="en-US" dirty="0"/>
              <a:t>7/1/20XX</a:t>
            </a:r>
          </a:p>
        </p:txBody>
      </p:sp>
      <p:sp>
        <p:nvSpPr>
          <p:cNvPr id="3" name="Footer Placeholder 2">
            <a:extLst>
              <a:ext uri="{FF2B5EF4-FFF2-40B4-BE49-F238E27FC236}">
                <a16:creationId xmlns:a16="http://schemas.microsoft.com/office/drawing/2014/main" id="{A34FD345-CA89-4CE9-ACBA-C83FB6C5C64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CFB6C7E4-E7FB-4E6C-B03B-82B059B40309}"/>
              </a:ext>
            </a:extLst>
          </p:cNvPr>
          <p:cNvSpPr>
            <a:spLocks noGrp="1"/>
          </p:cNvSpPr>
          <p:nvPr>
            <p:ph type="sldNum" sz="quarter" idx="12"/>
          </p:nvPr>
        </p:nvSpPr>
        <p:spPr/>
        <p:txBody>
          <a:bodyPr/>
          <a:lstStyle/>
          <a:p>
            <a:fld id="{B5CEABB6-07DC-46E8-9B57-56EC44A396E5}" type="slidenum">
              <a:rPr lang="en-US" smtClean="0"/>
              <a:t>14</a:t>
            </a:fld>
            <a:endParaRPr lang="en-US" dirty="0"/>
          </a:p>
        </p:txBody>
      </p:sp>
    </p:spTree>
    <p:extLst>
      <p:ext uri="{BB962C8B-B14F-4D97-AF65-F5344CB8AC3E}">
        <p14:creationId xmlns:p14="http://schemas.microsoft.com/office/powerpoint/2010/main" val="4097380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normAutofit/>
          </a:bodyPr>
          <a:lstStyle/>
          <a:p>
            <a:r>
              <a:rPr lang="en-US" dirty="0"/>
              <a:t>MEET THE TEAM</a:t>
            </a:r>
          </a:p>
        </p:txBody>
      </p:sp>
      <p:pic>
        <p:nvPicPr>
          <p:cNvPr id="93" name="Picture Placeholder 92" descr="team member&#10;">
            <a:extLst>
              <a:ext uri="{FF2B5EF4-FFF2-40B4-BE49-F238E27FC236}">
                <a16:creationId xmlns:a16="http://schemas.microsoft.com/office/drawing/2014/main" id="{869DA17E-8E54-45F1-A50F-D76EE9D5F355}"/>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t="3993" b="3993"/>
          <a:stretch/>
        </p:blipFill>
        <p:spPr>
          <a:xfrm>
            <a:off x="1078992" y="2432304"/>
            <a:ext cx="1828800" cy="1682496"/>
          </a:xfrm>
        </p:spPr>
      </p:pic>
      <p:sp>
        <p:nvSpPr>
          <p:cNvPr id="8" name="Text Placeholder 7">
            <a:extLst>
              <a:ext uri="{FF2B5EF4-FFF2-40B4-BE49-F238E27FC236}">
                <a16:creationId xmlns:a16="http://schemas.microsoft.com/office/drawing/2014/main" id="{E86030C3-E039-45B5-87E8-6E9AC78EBE3E}"/>
              </a:ext>
            </a:extLst>
          </p:cNvPr>
          <p:cNvSpPr>
            <a:spLocks noGrp="1"/>
          </p:cNvSpPr>
          <p:nvPr>
            <p:ph type="body" sz="quarter" idx="13"/>
          </p:nvPr>
        </p:nvSpPr>
        <p:spPr>
          <a:xfrm>
            <a:off x="941832" y="4496637"/>
            <a:ext cx="2103120" cy="274320"/>
          </a:xfrm>
        </p:spPr>
        <p:txBody>
          <a:bodyPr/>
          <a:lstStyle/>
          <a:p>
            <a:r>
              <a:rPr lang="en-US" dirty="0"/>
              <a:t>Takuma Hayashi</a:t>
            </a:r>
          </a:p>
        </p:txBody>
      </p:sp>
      <p:sp>
        <p:nvSpPr>
          <p:cNvPr id="17" name="Text Placeholder 16">
            <a:extLst>
              <a:ext uri="{FF2B5EF4-FFF2-40B4-BE49-F238E27FC236}">
                <a16:creationId xmlns:a16="http://schemas.microsoft.com/office/drawing/2014/main" id="{04E8F977-563D-4ABD-AC98-12531C6D7FB4}"/>
              </a:ext>
            </a:extLst>
          </p:cNvPr>
          <p:cNvSpPr>
            <a:spLocks noGrp="1"/>
          </p:cNvSpPr>
          <p:nvPr>
            <p:ph type="body" sz="quarter" idx="14"/>
          </p:nvPr>
        </p:nvSpPr>
        <p:spPr>
          <a:xfrm>
            <a:off x="941832" y="4776530"/>
            <a:ext cx="2103120" cy="457200"/>
          </a:xfrm>
        </p:spPr>
        <p:txBody>
          <a:bodyPr/>
          <a:lstStyle/>
          <a:p>
            <a:r>
              <a:rPr lang="en-US" dirty="0"/>
              <a:t>President</a:t>
            </a:r>
          </a:p>
        </p:txBody>
      </p:sp>
      <p:pic>
        <p:nvPicPr>
          <p:cNvPr id="95" name="Picture Placeholder 94" descr="team member">
            <a:extLst>
              <a:ext uri="{FF2B5EF4-FFF2-40B4-BE49-F238E27FC236}">
                <a16:creationId xmlns:a16="http://schemas.microsoft.com/office/drawing/2014/main" id="{78FBDF8E-0DF4-4B35-A859-198CC8989014}"/>
              </a:ext>
            </a:extLst>
          </p:cNvPr>
          <p:cNvPicPr>
            <a:picLocks noGrp="1" noChangeAspect="1"/>
          </p:cNvPicPr>
          <p:nvPr>
            <p:ph type="pic" sz="quarter" idx="18"/>
          </p:nvPr>
        </p:nvPicPr>
        <p:blipFill rotWithShape="1">
          <a:blip r:embed="rId3">
            <a:extLst>
              <a:ext uri="{28A0092B-C50C-407E-A947-70E740481C1C}">
                <a14:useLocalDpi xmlns:a14="http://schemas.microsoft.com/office/drawing/2010/main" val="0"/>
              </a:ext>
            </a:extLst>
          </a:blip>
          <a:srcRect/>
          <a:stretch/>
        </p:blipFill>
        <p:spPr>
          <a:xfrm>
            <a:off x="3827150" y="2432304"/>
            <a:ext cx="1828800" cy="1682496"/>
          </a:xfrm>
        </p:spPr>
      </p:pic>
      <p:sp>
        <p:nvSpPr>
          <p:cNvPr id="19" name="Text Placeholder 18">
            <a:extLst>
              <a:ext uri="{FF2B5EF4-FFF2-40B4-BE49-F238E27FC236}">
                <a16:creationId xmlns:a16="http://schemas.microsoft.com/office/drawing/2014/main" id="{A8CD7D41-7819-4D69-A92D-4AA1DC12EFC7}"/>
              </a:ext>
            </a:extLst>
          </p:cNvPr>
          <p:cNvSpPr>
            <a:spLocks noGrp="1"/>
          </p:cNvSpPr>
          <p:nvPr>
            <p:ph type="body" sz="quarter" idx="16"/>
          </p:nvPr>
        </p:nvSpPr>
        <p:spPr>
          <a:xfrm>
            <a:off x="3694176" y="4498909"/>
            <a:ext cx="2103120" cy="274320"/>
          </a:xfrm>
        </p:spPr>
        <p:txBody>
          <a:bodyPr/>
          <a:lstStyle/>
          <a:p>
            <a:r>
              <a:rPr lang="en-US" dirty="0"/>
              <a:t>Mirjam Nilsson</a:t>
            </a:r>
          </a:p>
        </p:txBody>
      </p:sp>
      <p:sp>
        <p:nvSpPr>
          <p:cNvPr id="20" name="Text Placeholder 19">
            <a:extLst>
              <a:ext uri="{FF2B5EF4-FFF2-40B4-BE49-F238E27FC236}">
                <a16:creationId xmlns:a16="http://schemas.microsoft.com/office/drawing/2014/main" id="{A7AFF61C-632F-45E2-99F5-4340F5CDDA0C}"/>
              </a:ext>
            </a:extLst>
          </p:cNvPr>
          <p:cNvSpPr>
            <a:spLocks noGrp="1"/>
          </p:cNvSpPr>
          <p:nvPr>
            <p:ph type="body" sz="quarter" idx="17"/>
          </p:nvPr>
        </p:nvSpPr>
        <p:spPr>
          <a:xfrm>
            <a:off x="3694176" y="4778802"/>
            <a:ext cx="2103120" cy="457200"/>
          </a:xfrm>
        </p:spPr>
        <p:txBody>
          <a:bodyPr/>
          <a:lstStyle/>
          <a:p>
            <a:r>
              <a:rPr lang="en-US" dirty="0"/>
              <a:t>Chief Executive Officer</a:t>
            </a:r>
          </a:p>
        </p:txBody>
      </p:sp>
      <p:pic>
        <p:nvPicPr>
          <p:cNvPr id="97" name="Picture Placeholder 96" descr="team member">
            <a:extLst>
              <a:ext uri="{FF2B5EF4-FFF2-40B4-BE49-F238E27FC236}">
                <a16:creationId xmlns:a16="http://schemas.microsoft.com/office/drawing/2014/main" id="{38EDB3D4-6930-4962-81D9-7857F897918A}"/>
              </a:ext>
            </a:extLst>
          </p:cNvPr>
          <p:cNvPicPr>
            <a:picLocks noGrp="1" noChangeAspect="1"/>
          </p:cNvPicPr>
          <p:nvPr>
            <p:ph type="pic" sz="quarter" idx="21"/>
          </p:nvPr>
        </p:nvPicPr>
        <p:blipFill rotWithShape="1">
          <a:blip r:embed="rId4">
            <a:extLst>
              <a:ext uri="{28A0092B-C50C-407E-A947-70E740481C1C}">
                <a14:useLocalDpi xmlns:a14="http://schemas.microsoft.com/office/drawing/2010/main" val="0"/>
              </a:ext>
            </a:extLst>
          </a:blip>
          <a:srcRect/>
          <a:stretch/>
        </p:blipFill>
        <p:spPr>
          <a:xfrm>
            <a:off x="6578864" y="2432304"/>
            <a:ext cx="1828800" cy="1682496"/>
          </a:xfrm>
        </p:spPr>
      </p:pic>
      <p:sp>
        <p:nvSpPr>
          <p:cNvPr id="22" name="Text Placeholder 21">
            <a:extLst>
              <a:ext uri="{FF2B5EF4-FFF2-40B4-BE49-F238E27FC236}">
                <a16:creationId xmlns:a16="http://schemas.microsoft.com/office/drawing/2014/main" id="{4416F554-8F6D-40AC-B2EF-9C538ACEAA51}"/>
              </a:ext>
            </a:extLst>
          </p:cNvPr>
          <p:cNvSpPr>
            <a:spLocks noGrp="1"/>
          </p:cNvSpPr>
          <p:nvPr>
            <p:ph type="body" sz="quarter" idx="19"/>
          </p:nvPr>
        </p:nvSpPr>
        <p:spPr>
          <a:xfrm>
            <a:off x="6446520" y="4494357"/>
            <a:ext cx="2103120" cy="274320"/>
          </a:xfrm>
        </p:spPr>
        <p:txBody>
          <a:bodyPr/>
          <a:lstStyle/>
          <a:p>
            <a:r>
              <a:rPr lang="en-US" dirty="0"/>
              <a:t>Flora Berggren</a:t>
            </a:r>
          </a:p>
        </p:txBody>
      </p:sp>
      <p:sp>
        <p:nvSpPr>
          <p:cNvPr id="23" name="Text Placeholder 22">
            <a:extLst>
              <a:ext uri="{FF2B5EF4-FFF2-40B4-BE49-F238E27FC236}">
                <a16:creationId xmlns:a16="http://schemas.microsoft.com/office/drawing/2014/main" id="{DB0AED4C-2DDC-4AA2-BD2C-DBF827EAF759}"/>
              </a:ext>
            </a:extLst>
          </p:cNvPr>
          <p:cNvSpPr>
            <a:spLocks noGrp="1"/>
          </p:cNvSpPr>
          <p:nvPr>
            <p:ph type="body" sz="quarter" idx="20"/>
          </p:nvPr>
        </p:nvSpPr>
        <p:spPr>
          <a:xfrm>
            <a:off x="6446520" y="4774250"/>
            <a:ext cx="2103120" cy="457200"/>
          </a:xfrm>
        </p:spPr>
        <p:txBody>
          <a:bodyPr/>
          <a:lstStyle/>
          <a:p>
            <a:r>
              <a:rPr lang="en-US" dirty="0"/>
              <a:t>Chief Operations Officer</a:t>
            </a:r>
          </a:p>
        </p:txBody>
      </p:sp>
      <p:pic>
        <p:nvPicPr>
          <p:cNvPr id="99" name="Picture Placeholder 98" descr="team member">
            <a:extLst>
              <a:ext uri="{FF2B5EF4-FFF2-40B4-BE49-F238E27FC236}">
                <a16:creationId xmlns:a16="http://schemas.microsoft.com/office/drawing/2014/main" id="{79BCC9C9-C27B-43EA-8567-F5EDC29AA99E}"/>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9302512" y="2432304"/>
            <a:ext cx="1828800" cy="1682496"/>
          </a:xfrm>
        </p:spPr>
      </p:pic>
      <p:sp>
        <p:nvSpPr>
          <p:cNvPr id="44" name="Text Placeholder 43">
            <a:extLst>
              <a:ext uri="{FF2B5EF4-FFF2-40B4-BE49-F238E27FC236}">
                <a16:creationId xmlns:a16="http://schemas.microsoft.com/office/drawing/2014/main" id="{16C5F31A-AD55-4008-BC0D-49B8138448D9}"/>
              </a:ext>
            </a:extLst>
          </p:cNvPr>
          <p:cNvSpPr>
            <a:spLocks noGrp="1"/>
          </p:cNvSpPr>
          <p:nvPr>
            <p:ph type="body" sz="quarter" idx="22"/>
          </p:nvPr>
        </p:nvSpPr>
        <p:spPr>
          <a:xfrm>
            <a:off x="9162288" y="4496629"/>
            <a:ext cx="2103120" cy="274320"/>
          </a:xfrm>
        </p:spPr>
        <p:txBody>
          <a:bodyPr/>
          <a:lstStyle/>
          <a:p>
            <a:r>
              <a:rPr lang="en-US" dirty="0"/>
              <a:t>Rajesh Santoshi</a:t>
            </a:r>
          </a:p>
        </p:txBody>
      </p:sp>
      <p:sp>
        <p:nvSpPr>
          <p:cNvPr id="45" name="Text Placeholder 44">
            <a:extLst>
              <a:ext uri="{FF2B5EF4-FFF2-40B4-BE49-F238E27FC236}">
                <a16:creationId xmlns:a16="http://schemas.microsoft.com/office/drawing/2014/main" id="{3BD700C4-84AA-44D0-8233-DA2EF5FF94B8}"/>
              </a:ext>
            </a:extLst>
          </p:cNvPr>
          <p:cNvSpPr>
            <a:spLocks noGrp="1"/>
          </p:cNvSpPr>
          <p:nvPr>
            <p:ph type="body" sz="quarter" idx="23"/>
          </p:nvPr>
        </p:nvSpPr>
        <p:spPr>
          <a:xfrm>
            <a:off x="9162288" y="4776522"/>
            <a:ext cx="2103120" cy="457200"/>
          </a:xfrm>
        </p:spPr>
        <p:txBody>
          <a:bodyPr/>
          <a:lstStyle/>
          <a:p>
            <a:r>
              <a:rPr lang="en-US" dirty="0"/>
              <a:t>VP Marketing</a:t>
            </a:r>
          </a:p>
        </p:txBody>
      </p:sp>
      <p:sp>
        <p:nvSpPr>
          <p:cNvPr id="3" name="Date Placeholder 2">
            <a:extLst>
              <a:ext uri="{FF2B5EF4-FFF2-40B4-BE49-F238E27FC236}">
                <a16:creationId xmlns:a16="http://schemas.microsoft.com/office/drawing/2014/main" id="{87526221-1770-41F7-BFA6-FD2E6274FF6C}"/>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2DCF3BF2-F2AE-4F97-B11F-E277F8F15EFB}"/>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00A1B2F4-A1AC-4132-AEFE-25620CB9B17C}"/>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1877519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FULL TEAM</a:t>
            </a:r>
          </a:p>
        </p:txBody>
      </p:sp>
      <p:pic>
        <p:nvPicPr>
          <p:cNvPr id="38" name="Picture Placeholder 37" descr="team member">
            <a:extLst>
              <a:ext uri="{FF2B5EF4-FFF2-40B4-BE49-F238E27FC236}">
                <a16:creationId xmlns:a16="http://schemas.microsoft.com/office/drawing/2014/main" id="{C5A9751B-FE16-415C-8B29-401220D83A50}"/>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11663" r="11663"/>
          <a:stretch/>
        </p:blipFill>
        <p:spPr>
          <a:xfrm>
            <a:off x="1056132" y="1913382"/>
            <a:ext cx="1691640" cy="1325880"/>
          </a:xfrm>
        </p:spPr>
      </p:pic>
      <p:sp>
        <p:nvSpPr>
          <p:cNvPr id="5" name="Text Placeholder 4">
            <a:extLst>
              <a:ext uri="{FF2B5EF4-FFF2-40B4-BE49-F238E27FC236}">
                <a16:creationId xmlns:a16="http://schemas.microsoft.com/office/drawing/2014/main" id="{5460BA86-1D79-41F2-B16A-FB7132C0956E}"/>
              </a:ext>
            </a:extLst>
          </p:cNvPr>
          <p:cNvSpPr>
            <a:spLocks noGrp="1"/>
          </p:cNvSpPr>
          <p:nvPr>
            <p:ph type="body" sz="quarter" idx="13"/>
          </p:nvPr>
        </p:nvSpPr>
        <p:spPr>
          <a:xfrm>
            <a:off x="941832" y="3443293"/>
            <a:ext cx="1920240" cy="228600"/>
          </a:xfrm>
        </p:spPr>
        <p:txBody>
          <a:bodyPr/>
          <a:lstStyle/>
          <a:p>
            <a:r>
              <a:rPr lang="en-US" dirty="0"/>
              <a:t>Takuma Hayashi</a:t>
            </a:r>
          </a:p>
        </p:txBody>
      </p:sp>
      <p:sp>
        <p:nvSpPr>
          <p:cNvPr id="6" name="Text Placeholder 5">
            <a:extLst>
              <a:ext uri="{FF2B5EF4-FFF2-40B4-BE49-F238E27FC236}">
                <a16:creationId xmlns:a16="http://schemas.microsoft.com/office/drawing/2014/main" id="{D3A9E7DA-B5C7-448F-9385-2F524748D9D7}"/>
              </a:ext>
            </a:extLst>
          </p:cNvPr>
          <p:cNvSpPr>
            <a:spLocks noGrp="1"/>
          </p:cNvSpPr>
          <p:nvPr>
            <p:ph type="body" sz="quarter" idx="14"/>
          </p:nvPr>
        </p:nvSpPr>
        <p:spPr>
          <a:xfrm>
            <a:off x="941832" y="3691331"/>
            <a:ext cx="1920240" cy="228600"/>
          </a:xfrm>
        </p:spPr>
        <p:txBody>
          <a:bodyPr/>
          <a:lstStyle/>
          <a:p>
            <a:r>
              <a:rPr lang="en-US" dirty="0"/>
              <a:t>President</a:t>
            </a:r>
          </a:p>
        </p:txBody>
      </p:sp>
      <p:pic>
        <p:nvPicPr>
          <p:cNvPr id="62" name="Picture Placeholder 61" descr="team member&#10;">
            <a:extLst>
              <a:ext uri="{FF2B5EF4-FFF2-40B4-BE49-F238E27FC236}">
                <a16:creationId xmlns:a16="http://schemas.microsoft.com/office/drawing/2014/main" id="{B2C33A8F-63DF-4D4D-A1D9-06CC7955C17E}"/>
              </a:ext>
            </a:extLst>
          </p:cNvPr>
          <p:cNvPicPr>
            <a:picLocks noGrp="1" noChangeAspect="1"/>
          </p:cNvPicPr>
          <p:nvPr>
            <p:ph type="pic" sz="quarter" idx="36"/>
          </p:nvPr>
        </p:nvPicPr>
        <p:blipFill rotWithShape="1">
          <a:blip r:embed="rId3">
            <a:extLst>
              <a:ext uri="{28A0092B-C50C-407E-A947-70E740481C1C}">
                <a14:useLocalDpi xmlns:a14="http://schemas.microsoft.com/office/drawing/2010/main" val="0"/>
              </a:ext>
            </a:extLst>
          </a:blip>
          <a:srcRect/>
          <a:stretch/>
        </p:blipFill>
        <p:spPr>
          <a:xfrm>
            <a:off x="1056132" y="4227957"/>
            <a:ext cx="1691640" cy="1325880"/>
          </a:xfrm>
        </p:spPr>
      </p:pic>
      <p:sp>
        <p:nvSpPr>
          <p:cNvPr id="19" name="Text Placeholder 18">
            <a:extLst>
              <a:ext uri="{FF2B5EF4-FFF2-40B4-BE49-F238E27FC236}">
                <a16:creationId xmlns:a16="http://schemas.microsoft.com/office/drawing/2014/main" id="{61030FDE-8C02-4B96-8EB5-4C16D68A88C9}"/>
              </a:ext>
            </a:extLst>
          </p:cNvPr>
          <p:cNvSpPr>
            <a:spLocks noGrp="1"/>
          </p:cNvSpPr>
          <p:nvPr>
            <p:ph type="body" sz="quarter" idx="25"/>
          </p:nvPr>
        </p:nvSpPr>
        <p:spPr>
          <a:xfrm>
            <a:off x="941832" y="5745281"/>
            <a:ext cx="1920240" cy="228600"/>
          </a:xfrm>
        </p:spPr>
        <p:txBody>
          <a:bodyPr/>
          <a:lstStyle/>
          <a:p>
            <a:r>
              <a:rPr lang="en-US" dirty="0"/>
              <a:t>Graham Barnes</a:t>
            </a:r>
          </a:p>
        </p:txBody>
      </p:sp>
      <p:sp>
        <p:nvSpPr>
          <p:cNvPr id="20" name="Text Placeholder 19">
            <a:extLst>
              <a:ext uri="{FF2B5EF4-FFF2-40B4-BE49-F238E27FC236}">
                <a16:creationId xmlns:a16="http://schemas.microsoft.com/office/drawing/2014/main" id="{703BC333-B5A1-4CAB-8B3E-6FF488937DF7}"/>
              </a:ext>
            </a:extLst>
          </p:cNvPr>
          <p:cNvSpPr>
            <a:spLocks noGrp="1"/>
          </p:cNvSpPr>
          <p:nvPr>
            <p:ph type="body" sz="quarter" idx="26"/>
          </p:nvPr>
        </p:nvSpPr>
        <p:spPr>
          <a:xfrm>
            <a:off x="941832" y="5987343"/>
            <a:ext cx="1920240" cy="228600"/>
          </a:xfrm>
        </p:spPr>
        <p:txBody>
          <a:bodyPr/>
          <a:lstStyle/>
          <a:p>
            <a:r>
              <a:rPr lang="en-US" dirty="0"/>
              <a:t>VP Product</a:t>
            </a:r>
          </a:p>
        </p:txBody>
      </p:sp>
      <p:pic>
        <p:nvPicPr>
          <p:cNvPr id="48" name="Picture Placeholder 47" descr="team member">
            <a:extLst>
              <a:ext uri="{FF2B5EF4-FFF2-40B4-BE49-F238E27FC236}">
                <a16:creationId xmlns:a16="http://schemas.microsoft.com/office/drawing/2014/main" id="{B19516FB-542F-4221-B647-4731AA24251F}"/>
              </a:ext>
            </a:extLst>
          </p:cNvPr>
          <p:cNvPicPr>
            <a:picLocks noGrp="1" noChangeAspect="1"/>
          </p:cNvPicPr>
          <p:nvPr>
            <p:ph type="pic" sz="quarter" idx="18"/>
          </p:nvPr>
        </p:nvPicPr>
        <p:blipFill rotWithShape="1">
          <a:blip r:embed="rId4">
            <a:extLst>
              <a:ext uri="{28A0092B-C50C-407E-A947-70E740481C1C}">
                <a14:useLocalDpi xmlns:a14="http://schemas.microsoft.com/office/drawing/2010/main" val="0"/>
              </a:ext>
            </a:extLst>
          </a:blip>
          <a:srcRect/>
          <a:stretch/>
        </p:blipFill>
        <p:spPr>
          <a:xfrm>
            <a:off x="3854455" y="1913382"/>
            <a:ext cx="1691640" cy="1325880"/>
          </a:xfrm>
        </p:spPr>
      </p:pic>
      <p:sp>
        <p:nvSpPr>
          <p:cNvPr id="8" name="Text Placeholder 7">
            <a:extLst>
              <a:ext uri="{FF2B5EF4-FFF2-40B4-BE49-F238E27FC236}">
                <a16:creationId xmlns:a16="http://schemas.microsoft.com/office/drawing/2014/main" id="{A0437BB1-A5DD-4796-9EAC-3F0807087F79}"/>
              </a:ext>
            </a:extLst>
          </p:cNvPr>
          <p:cNvSpPr>
            <a:spLocks noGrp="1"/>
          </p:cNvSpPr>
          <p:nvPr>
            <p:ph type="body" sz="quarter" idx="16"/>
          </p:nvPr>
        </p:nvSpPr>
        <p:spPr>
          <a:xfrm>
            <a:off x="3739896" y="3447288"/>
            <a:ext cx="1920240" cy="228600"/>
          </a:xfrm>
        </p:spPr>
        <p:txBody>
          <a:bodyPr/>
          <a:lstStyle/>
          <a:p>
            <a:r>
              <a:rPr lang="en-US" dirty="0"/>
              <a:t>Mirjam Nilsson</a:t>
            </a:r>
          </a:p>
        </p:txBody>
      </p:sp>
      <p:sp>
        <p:nvSpPr>
          <p:cNvPr id="11" name="Text Placeholder 10">
            <a:extLst>
              <a:ext uri="{FF2B5EF4-FFF2-40B4-BE49-F238E27FC236}">
                <a16:creationId xmlns:a16="http://schemas.microsoft.com/office/drawing/2014/main" id="{AD05ACEF-C334-4BDD-A058-5987B17D0C41}"/>
              </a:ext>
            </a:extLst>
          </p:cNvPr>
          <p:cNvSpPr>
            <a:spLocks noGrp="1"/>
          </p:cNvSpPr>
          <p:nvPr>
            <p:ph type="body" sz="quarter" idx="17"/>
          </p:nvPr>
        </p:nvSpPr>
        <p:spPr>
          <a:xfrm>
            <a:off x="3739896" y="3695369"/>
            <a:ext cx="1920240" cy="228600"/>
          </a:xfrm>
        </p:spPr>
        <p:txBody>
          <a:bodyPr/>
          <a:lstStyle/>
          <a:p>
            <a:r>
              <a:rPr lang="en-US" dirty="0"/>
              <a:t>Chief Executive Officer</a:t>
            </a:r>
          </a:p>
        </p:txBody>
      </p:sp>
      <p:pic>
        <p:nvPicPr>
          <p:cNvPr id="64" name="Picture Placeholder 63" descr="team member&#10;">
            <a:extLst>
              <a:ext uri="{FF2B5EF4-FFF2-40B4-BE49-F238E27FC236}">
                <a16:creationId xmlns:a16="http://schemas.microsoft.com/office/drawing/2014/main" id="{D527BF02-7F39-4B13-B3DD-55FDDC786149}"/>
              </a:ext>
            </a:extLst>
          </p:cNvPr>
          <p:cNvPicPr>
            <a:picLocks noGrp="1" noChangeAspect="1"/>
          </p:cNvPicPr>
          <p:nvPr>
            <p:ph type="pic" sz="quarter" idx="37"/>
          </p:nvPr>
        </p:nvPicPr>
        <p:blipFill rotWithShape="1">
          <a:blip r:embed="rId5">
            <a:extLst>
              <a:ext uri="{28A0092B-C50C-407E-A947-70E740481C1C}">
                <a14:useLocalDpi xmlns:a14="http://schemas.microsoft.com/office/drawing/2010/main" val="0"/>
              </a:ext>
            </a:extLst>
          </a:blip>
          <a:srcRect/>
          <a:stretch/>
        </p:blipFill>
        <p:spPr>
          <a:xfrm>
            <a:off x="3854196" y="4227957"/>
            <a:ext cx="1691640" cy="1325880"/>
          </a:xfrm>
        </p:spPr>
      </p:pic>
      <p:sp>
        <p:nvSpPr>
          <p:cNvPr id="22" name="Text Placeholder 21">
            <a:extLst>
              <a:ext uri="{FF2B5EF4-FFF2-40B4-BE49-F238E27FC236}">
                <a16:creationId xmlns:a16="http://schemas.microsoft.com/office/drawing/2014/main" id="{450B83B4-39D2-4699-8D7E-70F307B7A934}"/>
              </a:ext>
            </a:extLst>
          </p:cNvPr>
          <p:cNvSpPr>
            <a:spLocks noGrp="1"/>
          </p:cNvSpPr>
          <p:nvPr>
            <p:ph type="body" sz="quarter" idx="28"/>
          </p:nvPr>
        </p:nvSpPr>
        <p:spPr>
          <a:xfrm>
            <a:off x="3739896" y="5741239"/>
            <a:ext cx="1920240" cy="228600"/>
          </a:xfrm>
        </p:spPr>
        <p:txBody>
          <a:bodyPr/>
          <a:lstStyle/>
          <a:p>
            <a:r>
              <a:rPr lang="en-US" dirty="0"/>
              <a:t>Rowan Murphy</a:t>
            </a:r>
          </a:p>
        </p:txBody>
      </p:sp>
      <p:sp>
        <p:nvSpPr>
          <p:cNvPr id="23" name="Text Placeholder 22">
            <a:extLst>
              <a:ext uri="{FF2B5EF4-FFF2-40B4-BE49-F238E27FC236}">
                <a16:creationId xmlns:a16="http://schemas.microsoft.com/office/drawing/2014/main" id="{7D6C9287-443E-4228-8A38-5F800E59D2B3}"/>
              </a:ext>
            </a:extLst>
          </p:cNvPr>
          <p:cNvSpPr>
            <a:spLocks noGrp="1"/>
          </p:cNvSpPr>
          <p:nvPr>
            <p:ph type="body" sz="quarter" idx="29"/>
          </p:nvPr>
        </p:nvSpPr>
        <p:spPr>
          <a:xfrm>
            <a:off x="3739896" y="5989320"/>
            <a:ext cx="1920240" cy="228600"/>
          </a:xfrm>
        </p:spPr>
        <p:txBody>
          <a:bodyPr/>
          <a:lstStyle/>
          <a:p>
            <a:r>
              <a:rPr lang="en-US" dirty="0"/>
              <a:t>SEO Strategist</a:t>
            </a:r>
          </a:p>
        </p:txBody>
      </p:sp>
      <p:pic>
        <p:nvPicPr>
          <p:cNvPr id="50" name="Picture Placeholder 49" descr="team member">
            <a:extLst>
              <a:ext uri="{FF2B5EF4-FFF2-40B4-BE49-F238E27FC236}">
                <a16:creationId xmlns:a16="http://schemas.microsoft.com/office/drawing/2014/main" id="{0461C9B5-F3A7-4B30-A3FC-DE626E5658A3}"/>
              </a:ext>
            </a:extLst>
          </p:cNvPr>
          <p:cNvPicPr>
            <a:picLocks noGrp="1" noChangeAspect="1"/>
          </p:cNvPicPr>
          <p:nvPr>
            <p:ph type="pic" sz="quarter" idx="21"/>
          </p:nvPr>
        </p:nvPicPr>
        <p:blipFill rotWithShape="1">
          <a:blip r:embed="rId6">
            <a:extLst>
              <a:ext uri="{28A0092B-C50C-407E-A947-70E740481C1C}">
                <a14:useLocalDpi xmlns:a14="http://schemas.microsoft.com/office/drawing/2010/main" val="0"/>
              </a:ext>
            </a:extLst>
          </a:blip>
          <a:srcRect/>
          <a:stretch/>
        </p:blipFill>
        <p:spPr>
          <a:xfrm>
            <a:off x="6652778" y="1913382"/>
            <a:ext cx="1691640" cy="1325880"/>
          </a:xfrm>
        </p:spPr>
      </p:pic>
      <p:sp>
        <p:nvSpPr>
          <p:cNvPr id="13" name="Text Placeholder 12">
            <a:extLst>
              <a:ext uri="{FF2B5EF4-FFF2-40B4-BE49-F238E27FC236}">
                <a16:creationId xmlns:a16="http://schemas.microsoft.com/office/drawing/2014/main" id="{BD2F3C66-B7DA-499C-86D9-FE04304B1CA1}"/>
              </a:ext>
            </a:extLst>
          </p:cNvPr>
          <p:cNvSpPr>
            <a:spLocks noGrp="1"/>
          </p:cNvSpPr>
          <p:nvPr>
            <p:ph type="body" sz="quarter" idx="19"/>
          </p:nvPr>
        </p:nvSpPr>
        <p:spPr>
          <a:xfrm>
            <a:off x="6537960" y="3447288"/>
            <a:ext cx="1920240" cy="228600"/>
          </a:xfrm>
        </p:spPr>
        <p:txBody>
          <a:bodyPr/>
          <a:lstStyle/>
          <a:p>
            <a:r>
              <a:rPr lang="en-US" dirty="0"/>
              <a:t>Flora Berggren</a:t>
            </a:r>
          </a:p>
        </p:txBody>
      </p:sp>
      <p:sp>
        <p:nvSpPr>
          <p:cNvPr id="14" name="Text Placeholder 13">
            <a:extLst>
              <a:ext uri="{FF2B5EF4-FFF2-40B4-BE49-F238E27FC236}">
                <a16:creationId xmlns:a16="http://schemas.microsoft.com/office/drawing/2014/main" id="{353C026E-7667-4E7C-B1DE-A8DC5EEEFF17}"/>
              </a:ext>
            </a:extLst>
          </p:cNvPr>
          <p:cNvSpPr>
            <a:spLocks noGrp="1"/>
          </p:cNvSpPr>
          <p:nvPr>
            <p:ph type="body" sz="quarter" idx="20"/>
          </p:nvPr>
        </p:nvSpPr>
        <p:spPr>
          <a:xfrm>
            <a:off x="6537960" y="3695369"/>
            <a:ext cx="1920240" cy="228600"/>
          </a:xfrm>
        </p:spPr>
        <p:txBody>
          <a:bodyPr/>
          <a:lstStyle/>
          <a:p>
            <a:r>
              <a:rPr lang="en-US" dirty="0"/>
              <a:t>Chief Operations Officer</a:t>
            </a:r>
          </a:p>
        </p:txBody>
      </p:sp>
      <p:pic>
        <p:nvPicPr>
          <p:cNvPr id="66" name="Picture Placeholder 65" descr="team member&#10;">
            <a:extLst>
              <a:ext uri="{FF2B5EF4-FFF2-40B4-BE49-F238E27FC236}">
                <a16:creationId xmlns:a16="http://schemas.microsoft.com/office/drawing/2014/main" id="{6F080A92-6A5B-4CD5-B6F0-F2D9FF72A1AE}"/>
              </a:ext>
            </a:extLst>
          </p:cNvPr>
          <p:cNvPicPr>
            <a:picLocks noGrp="1" noChangeAspect="1"/>
          </p:cNvPicPr>
          <p:nvPr>
            <p:ph type="pic" sz="quarter" idx="38"/>
          </p:nvPr>
        </p:nvPicPr>
        <p:blipFill rotWithShape="1">
          <a:blip r:embed="rId7">
            <a:extLst>
              <a:ext uri="{28A0092B-C50C-407E-A947-70E740481C1C}">
                <a14:useLocalDpi xmlns:a14="http://schemas.microsoft.com/office/drawing/2010/main" val="0"/>
              </a:ext>
            </a:extLst>
          </a:blip>
          <a:srcRect/>
          <a:stretch/>
        </p:blipFill>
        <p:spPr>
          <a:xfrm>
            <a:off x="6652260" y="4227957"/>
            <a:ext cx="1691640" cy="1325880"/>
          </a:xfrm>
        </p:spPr>
      </p:pic>
      <p:sp>
        <p:nvSpPr>
          <p:cNvPr id="25" name="Text Placeholder 24">
            <a:extLst>
              <a:ext uri="{FF2B5EF4-FFF2-40B4-BE49-F238E27FC236}">
                <a16:creationId xmlns:a16="http://schemas.microsoft.com/office/drawing/2014/main" id="{D57499C2-9FB5-445E-9562-9404C8D8B36F}"/>
              </a:ext>
            </a:extLst>
          </p:cNvPr>
          <p:cNvSpPr>
            <a:spLocks noGrp="1"/>
          </p:cNvSpPr>
          <p:nvPr>
            <p:ph type="body" sz="quarter" idx="31"/>
          </p:nvPr>
        </p:nvSpPr>
        <p:spPr>
          <a:xfrm>
            <a:off x="6537960" y="5741239"/>
            <a:ext cx="1920240" cy="228600"/>
          </a:xfrm>
        </p:spPr>
        <p:txBody>
          <a:bodyPr/>
          <a:lstStyle/>
          <a:p>
            <a:r>
              <a:rPr lang="en-US" dirty="0"/>
              <a:t>Elizabeth Moore</a:t>
            </a:r>
          </a:p>
        </p:txBody>
      </p:sp>
      <p:sp>
        <p:nvSpPr>
          <p:cNvPr id="26" name="Text Placeholder 25">
            <a:extLst>
              <a:ext uri="{FF2B5EF4-FFF2-40B4-BE49-F238E27FC236}">
                <a16:creationId xmlns:a16="http://schemas.microsoft.com/office/drawing/2014/main" id="{22179C6B-0308-43BE-87DE-DAC4532AC7CF}"/>
              </a:ext>
            </a:extLst>
          </p:cNvPr>
          <p:cNvSpPr>
            <a:spLocks noGrp="1"/>
          </p:cNvSpPr>
          <p:nvPr>
            <p:ph type="body" sz="quarter" idx="32"/>
          </p:nvPr>
        </p:nvSpPr>
        <p:spPr>
          <a:xfrm>
            <a:off x="6537960" y="5989320"/>
            <a:ext cx="1920240" cy="228600"/>
          </a:xfrm>
        </p:spPr>
        <p:txBody>
          <a:bodyPr/>
          <a:lstStyle/>
          <a:p>
            <a:r>
              <a:rPr lang="en-US" dirty="0"/>
              <a:t>Product Designer</a:t>
            </a:r>
          </a:p>
        </p:txBody>
      </p:sp>
      <p:pic>
        <p:nvPicPr>
          <p:cNvPr id="52" name="Picture Placeholder 51" descr="team member&#10;">
            <a:extLst>
              <a:ext uri="{FF2B5EF4-FFF2-40B4-BE49-F238E27FC236}">
                <a16:creationId xmlns:a16="http://schemas.microsoft.com/office/drawing/2014/main" id="{F23FCBC1-2ECF-487A-A28E-8822FF475D5E}"/>
              </a:ext>
            </a:extLst>
          </p:cNvPr>
          <p:cNvPicPr>
            <a:picLocks noGrp="1" noChangeAspect="1"/>
          </p:cNvPicPr>
          <p:nvPr>
            <p:ph type="pic" sz="quarter" idx="24"/>
          </p:nvPr>
        </p:nvPicPr>
        <p:blipFill rotWithShape="1">
          <a:blip r:embed="rId8">
            <a:extLst>
              <a:ext uri="{28A0092B-C50C-407E-A947-70E740481C1C}">
                <a14:useLocalDpi xmlns:a14="http://schemas.microsoft.com/office/drawing/2010/main" val="0"/>
              </a:ext>
            </a:extLst>
          </a:blip>
          <a:srcRect/>
          <a:stretch/>
        </p:blipFill>
        <p:spPr>
          <a:xfrm>
            <a:off x="9451102" y="1913382"/>
            <a:ext cx="1691640" cy="1325880"/>
          </a:xfrm>
        </p:spPr>
      </p:pic>
      <p:sp>
        <p:nvSpPr>
          <p:cNvPr id="16" name="Text Placeholder 15">
            <a:extLst>
              <a:ext uri="{FF2B5EF4-FFF2-40B4-BE49-F238E27FC236}">
                <a16:creationId xmlns:a16="http://schemas.microsoft.com/office/drawing/2014/main" id="{CD2D4D9F-ADD8-4383-B1BE-CAE40BF6756F}"/>
              </a:ext>
            </a:extLst>
          </p:cNvPr>
          <p:cNvSpPr>
            <a:spLocks noGrp="1"/>
          </p:cNvSpPr>
          <p:nvPr>
            <p:ph type="body" sz="quarter" idx="22"/>
          </p:nvPr>
        </p:nvSpPr>
        <p:spPr>
          <a:xfrm>
            <a:off x="9336024" y="3447288"/>
            <a:ext cx="1920240" cy="228600"/>
          </a:xfrm>
        </p:spPr>
        <p:txBody>
          <a:bodyPr/>
          <a:lstStyle/>
          <a:p>
            <a:r>
              <a:rPr lang="en-US" dirty="0"/>
              <a:t>Rajesh Santoshi</a:t>
            </a:r>
          </a:p>
        </p:txBody>
      </p:sp>
      <p:sp>
        <p:nvSpPr>
          <p:cNvPr id="17" name="Text Placeholder 16">
            <a:extLst>
              <a:ext uri="{FF2B5EF4-FFF2-40B4-BE49-F238E27FC236}">
                <a16:creationId xmlns:a16="http://schemas.microsoft.com/office/drawing/2014/main" id="{659E9C43-EECB-4906-9BC1-A8F8195FDCAD}"/>
              </a:ext>
            </a:extLst>
          </p:cNvPr>
          <p:cNvSpPr>
            <a:spLocks noGrp="1"/>
          </p:cNvSpPr>
          <p:nvPr>
            <p:ph type="body" sz="quarter" idx="23"/>
          </p:nvPr>
        </p:nvSpPr>
        <p:spPr>
          <a:xfrm>
            <a:off x="9336024" y="3695369"/>
            <a:ext cx="1920240" cy="228600"/>
          </a:xfrm>
        </p:spPr>
        <p:txBody>
          <a:bodyPr/>
          <a:lstStyle/>
          <a:p>
            <a:r>
              <a:rPr lang="en-US" dirty="0"/>
              <a:t>VP Marketing</a:t>
            </a:r>
          </a:p>
        </p:txBody>
      </p:sp>
      <p:pic>
        <p:nvPicPr>
          <p:cNvPr id="68" name="Picture Placeholder 67" descr="team member&#10;">
            <a:extLst>
              <a:ext uri="{FF2B5EF4-FFF2-40B4-BE49-F238E27FC236}">
                <a16:creationId xmlns:a16="http://schemas.microsoft.com/office/drawing/2014/main" id="{83C445C3-C681-44E9-96E9-FB7A4212C289}"/>
              </a:ext>
            </a:extLst>
          </p:cNvPr>
          <p:cNvPicPr>
            <a:picLocks noGrp="1" noChangeAspect="1"/>
          </p:cNvPicPr>
          <p:nvPr>
            <p:ph type="pic" sz="quarter" idx="39"/>
          </p:nvPr>
        </p:nvPicPr>
        <p:blipFill rotWithShape="1">
          <a:blip r:embed="rId9">
            <a:extLst>
              <a:ext uri="{28A0092B-C50C-407E-A947-70E740481C1C}">
                <a14:useLocalDpi xmlns:a14="http://schemas.microsoft.com/office/drawing/2010/main" val="0"/>
              </a:ext>
            </a:extLst>
          </a:blip>
          <a:srcRect/>
          <a:stretch/>
        </p:blipFill>
        <p:spPr>
          <a:xfrm>
            <a:off x="9450324" y="4227957"/>
            <a:ext cx="1691640" cy="1325880"/>
          </a:xfrm>
        </p:spPr>
      </p:pic>
      <p:sp>
        <p:nvSpPr>
          <p:cNvPr id="28" name="Text Placeholder 27">
            <a:extLst>
              <a:ext uri="{FF2B5EF4-FFF2-40B4-BE49-F238E27FC236}">
                <a16:creationId xmlns:a16="http://schemas.microsoft.com/office/drawing/2014/main" id="{43EB9BB5-40AC-45CA-B6AA-EC7D9491E2F9}"/>
              </a:ext>
            </a:extLst>
          </p:cNvPr>
          <p:cNvSpPr>
            <a:spLocks noGrp="1"/>
          </p:cNvSpPr>
          <p:nvPr>
            <p:ph type="body" sz="quarter" idx="34"/>
          </p:nvPr>
        </p:nvSpPr>
        <p:spPr>
          <a:xfrm>
            <a:off x="9336024" y="5741239"/>
            <a:ext cx="1920240" cy="228600"/>
          </a:xfrm>
        </p:spPr>
        <p:txBody>
          <a:bodyPr/>
          <a:lstStyle/>
          <a:p>
            <a:r>
              <a:rPr lang="en-US" dirty="0"/>
              <a:t>Robin Kline</a:t>
            </a:r>
          </a:p>
        </p:txBody>
      </p:sp>
      <p:sp>
        <p:nvSpPr>
          <p:cNvPr id="35" name="Text Placeholder 34">
            <a:extLst>
              <a:ext uri="{FF2B5EF4-FFF2-40B4-BE49-F238E27FC236}">
                <a16:creationId xmlns:a16="http://schemas.microsoft.com/office/drawing/2014/main" id="{C160BF90-0E6E-4E94-B5AC-CA89849A9079}"/>
              </a:ext>
            </a:extLst>
          </p:cNvPr>
          <p:cNvSpPr>
            <a:spLocks noGrp="1"/>
          </p:cNvSpPr>
          <p:nvPr>
            <p:ph type="body" sz="quarter" idx="35"/>
          </p:nvPr>
        </p:nvSpPr>
        <p:spPr>
          <a:xfrm>
            <a:off x="9336024" y="5989320"/>
            <a:ext cx="1920240" cy="228600"/>
          </a:xfrm>
        </p:spPr>
        <p:txBody>
          <a:bodyPr/>
          <a:lstStyle/>
          <a:p>
            <a:r>
              <a:rPr lang="en-US" dirty="0"/>
              <a:t>Content Developer</a:t>
            </a:r>
          </a:p>
        </p:txBody>
      </p:sp>
      <p:sp>
        <p:nvSpPr>
          <p:cNvPr id="3" name="Date Placeholder 2">
            <a:extLst>
              <a:ext uri="{FF2B5EF4-FFF2-40B4-BE49-F238E27FC236}">
                <a16:creationId xmlns:a16="http://schemas.microsoft.com/office/drawing/2014/main" id="{AF748B9B-CACB-432F-9A8F-70942F5073A9}"/>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7B34ECDB-0E31-4760-A4B0-88811952156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50" name="Slide Number Placeholder 149">
            <a:extLst>
              <a:ext uri="{FF2B5EF4-FFF2-40B4-BE49-F238E27FC236}">
                <a16:creationId xmlns:a16="http://schemas.microsoft.com/office/drawing/2014/main" id="{2D9A5E85-1CD4-45E4-A0A8-4B8D98A878B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3396266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652D5-79D1-472D-A29A-E1E6F1C209B2}"/>
              </a:ext>
            </a:extLst>
          </p:cNvPr>
          <p:cNvSpPr>
            <a:spLocks noGrp="1"/>
          </p:cNvSpPr>
          <p:nvPr>
            <p:ph type="title"/>
          </p:nvPr>
        </p:nvSpPr>
        <p:spPr>
          <a:xfrm>
            <a:off x="838200" y="365125"/>
            <a:ext cx="10515600" cy="1325563"/>
          </a:xfrm>
        </p:spPr>
        <p:txBody>
          <a:bodyPr/>
          <a:lstStyle/>
          <a:p>
            <a:r>
              <a:rPr lang="en-US" dirty="0"/>
              <a:t>FUNDING</a:t>
            </a:r>
          </a:p>
        </p:txBody>
      </p:sp>
      <p:graphicFrame>
        <p:nvGraphicFramePr>
          <p:cNvPr id="56" name="Content Placeholder 55" descr="pie chart">
            <a:extLst>
              <a:ext uri="{FF2B5EF4-FFF2-40B4-BE49-F238E27FC236}">
                <a16:creationId xmlns:a16="http://schemas.microsoft.com/office/drawing/2014/main" id="{A0398DF1-BBE0-43CF-8DE1-34552BBF1002}"/>
              </a:ext>
            </a:extLst>
          </p:cNvPr>
          <p:cNvGraphicFramePr>
            <a:graphicFrameLocks noGrp="1"/>
          </p:cNvGraphicFramePr>
          <p:nvPr>
            <p:ph sz="quarter" idx="22"/>
            <p:extLst>
              <p:ext uri="{D42A27DB-BD31-4B8C-83A1-F6EECF244321}">
                <p14:modId xmlns:p14="http://schemas.microsoft.com/office/powerpoint/2010/main" val="4077810985"/>
              </p:ext>
            </p:extLst>
          </p:nvPr>
        </p:nvGraphicFramePr>
        <p:xfrm>
          <a:off x="1028700" y="2005013"/>
          <a:ext cx="1828800" cy="1736725"/>
        </p:xfrm>
        <a:graphic>
          <a:graphicData uri="http://schemas.openxmlformats.org/drawingml/2006/chart">
            <c:chart xmlns:c="http://schemas.openxmlformats.org/drawingml/2006/chart" xmlns:r="http://schemas.openxmlformats.org/officeDocument/2006/relationships" r:id="rId2"/>
          </a:graphicData>
        </a:graphic>
      </p:graphicFrame>
      <p:sp>
        <p:nvSpPr>
          <p:cNvPr id="22" name="Text Placeholder 21">
            <a:extLst>
              <a:ext uri="{FF2B5EF4-FFF2-40B4-BE49-F238E27FC236}">
                <a16:creationId xmlns:a16="http://schemas.microsoft.com/office/drawing/2014/main" id="{7B9A799C-8F27-4895-85E0-BD68E0239DAF}"/>
              </a:ext>
            </a:extLst>
          </p:cNvPr>
          <p:cNvSpPr>
            <a:spLocks noGrp="1"/>
          </p:cNvSpPr>
          <p:nvPr>
            <p:ph type="body" sz="quarter" idx="14"/>
          </p:nvPr>
        </p:nvSpPr>
        <p:spPr>
          <a:xfrm>
            <a:off x="914400" y="3886200"/>
            <a:ext cx="2057400" cy="548640"/>
          </a:xfrm>
        </p:spPr>
        <p:txBody>
          <a:bodyPr/>
          <a:lstStyle/>
          <a:p>
            <a:r>
              <a:rPr lang="en-US" dirty="0"/>
              <a:t>PROPERTIES</a:t>
            </a:r>
          </a:p>
        </p:txBody>
      </p:sp>
      <p:sp>
        <p:nvSpPr>
          <p:cNvPr id="34" name="Text Placeholder 33">
            <a:extLst>
              <a:ext uri="{FF2B5EF4-FFF2-40B4-BE49-F238E27FC236}">
                <a16:creationId xmlns:a16="http://schemas.microsoft.com/office/drawing/2014/main" id="{54B16A7E-A664-441C-A7E3-BCE7A40053A5}"/>
              </a:ext>
            </a:extLst>
          </p:cNvPr>
          <p:cNvSpPr>
            <a:spLocks noGrp="1"/>
          </p:cNvSpPr>
          <p:nvPr>
            <p:ph type="body" sz="quarter" idx="32"/>
          </p:nvPr>
        </p:nvSpPr>
        <p:spPr>
          <a:xfrm>
            <a:off x="914400" y="4544568"/>
            <a:ext cx="2057400" cy="274320"/>
          </a:xfrm>
        </p:spPr>
        <p:txBody>
          <a:bodyPr/>
          <a:lstStyle/>
          <a:p>
            <a:r>
              <a:rPr lang="en-US" dirty="0"/>
              <a:t>$12,000</a:t>
            </a:r>
          </a:p>
        </p:txBody>
      </p:sp>
      <p:sp>
        <p:nvSpPr>
          <p:cNvPr id="23" name="Text Placeholder 22">
            <a:extLst>
              <a:ext uri="{FF2B5EF4-FFF2-40B4-BE49-F238E27FC236}">
                <a16:creationId xmlns:a16="http://schemas.microsoft.com/office/drawing/2014/main" id="{4D14FC78-1753-431B-B8F5-90E1FB7CB142}"/>
              </a:ext>
            </a:extLst>
          </p:cNvPr>
          <p:cNvSpPr>
            <a:spLocks noGrp="1"/>
          </p:cNvSpPr>
          <p:nvPr>
            <p:ph type="body" sz="quarter" idx="15"/>
          </p:nvPr>
        </p:nvSpPr>
        <p:spPr>
          <a:xfrm>
            <a:off x="914400" y="4919472"/>
            <a:ext cx="2057400" cy="914400"/>
          </a:xfrm>
        </p:spPr>
        <p:txBody>
          <a:bodyPr/>
          <a:lstStyle/>
          <a:p>
            <a:r>
              <a:rPr lang="en-ZA" dirty="0"/>
              <a:t>Revenue obtained from property rentals</a:t>
            </a:r>
          </a:p>
        </p:txBody>
      </p:sp>
      <p:graphicFrame>
        <p:nvGraphicFramePr>
          <p:cNvPr id="59" name="Content Placeholder 58" descr="pie chart&#10;">
            <a:extLst>
              <a:ext uri="{FF2B5EF4-FFF2-40B4-BE49-F238E27FC236}">
                <a16:creationId xmlns:a16="http://schemas.microsoft.com/office/drawing/2014/main" id="{5A9396F6-B1E5-45FC-95C1-0AE5BA630B9E}"/>
              </a:ext>
            </a:extLst>
          </p:cNvPr>
          <p:cNvGraphicFramePr>
            <a:graphicFrameLocks noGrp="1"/>
          </p:cNvGraphicFramePr>
          <p:nvPr>
            <p:ph sz="quarter" idx="25"/>
            <p:extLst>
              <p:ext uri="{D42A27DB-BD31-4B8C-83A1-F6EECF244321}">
                <p14:modId xmlns:p14="http://schemas.microsoft.com/office/powerpoint/2010/main" val="1044263881"/>
              </p:ext>
            </p:extLst>
          </p:nvPr>
        </p:nvGraphicFramePr>
        <p:xfrm>
          <a:off x="3794125" y="2005013"/>
          <a:ext cx="1828800" cy="1736725"/>
        </p:xfrm>
        <a:graphic>
          <a:graphicData uri="http://schemas.openxmlformats.org/drawingml/2006/chart">
            <c:chart xmlns:c="http://schemas.openxmlformats.org/drawingml/2006/chart" xmlns:r="http://schemas.openxmlformats.org/officeDocument/2006/relationships" r:id="rId3"/>
          </a:graphicData>
        </a:graphic>
      </p:graphicFrame>
      <p:sp>
        <p:nvSpPr>
          <p:cNvPr id="25" name="Text Placeholder 24">
            <a:extLst>
              <a:ext uri="{FF2B5EF4-FFF2-40B4-BE49-F238E27FC236}">
                <a16:creationId xmlns:a16="http://schemas.microsoft.com/office/drawing/2014/main" id="{43F6CB49-6C64-4681-9E98-E3A2C31ADCCB}"/>
              </a:ext>
            </a:extLst>
          </p:cNvPr>
          <p:cNvSpPr>
            <a:spLocks noGrp="1"/>
          </p:cNvSpPr>
          <p:nvPr>
            <p:ph type="body" sz="quarter" idx="23"/>
          </p:nvPr>
        </p:nvSpPr>
        <p:spPr>
          <a:xfrm>
            <a:off x="3679826" y="3886200"/>
            <a:ext cx="2057400" cy="548640"/>
          </a:xfrm>
        </p:spPr>
        <p:txBody>
          <a:bodyPr/>
          <a:lstStyle/>
          <a:p>
            <a:r>
              <a:rPr lang="en-US" dirty="0"/>
              <a:t>ANGEL INVESTMENTS</a:t>
            </a:r>
          </a:p>
        </p:txBody>
      </p:sp>
      <p:sp>
        <p:nvSpPr>
          <p:cNvPr id="35" name="Text Placeholder 34">
            <a:extLst>
              <a:ext uri="{FF2B5EF4-FFF2-40B4-BE49-F238E27FC236}">
                <a16:creationId xmlns:a16="http://schemas.microsoft.com/office/drawing/2014/main" id="{213A1C37-F5D9-4F1A-B4DC-0790310155F0}"/>
              </a:ext>
            </a:extLst>
          </p:cNvPr>
          <p:cNvSpPr>
            <a:spLocks noGrp="1"/>
          </p:cNvSpPr>
          <p:nvPr>
            <p:ph type="body" sz="quarter" idx="33"/>
          </p:nvPr>
        </p:nvSpPr>
        <p:spPr>
          <a:xfrm>
            <a:off x="3679826" y="4544568"/>
            <a:ext cx="2057400" cy="274320"/>
          </a:xfrm>
        </p:spPr>
        <p:txBody>
          <a:bodyPr/>
          <a:lstStyle/>
          <a:p>
            <a:r>
              <a:rPr lang="en-US" dirty="0"/>
              <a:t>$14,000</a:t>
            </a:r>
          </a:p>
        </p:txBody>
      </p:sp>
      <p:sp>
        <p:nvSpPr>
          <p:cNvPr id="26" name="Text Placeholder 25">
            <a:extLst>
              <a:ext uri="{FF2B5EF4-FFF2-40B4-BE49-F238E27FC236}">
                <a16:creationId xmlns:a16="http://schemas.microsoft.com/office/drawing/2014/main" id="{30F312E1-B73C-4A9F-BE0B-3F7086F2EF94}"/>
              </a:ext>
            </a:extLst>
          </p:cNvPr>
          <p:cNvSpPr>
            <a:spLocks noGrp="1"/>
          </p:cNvSpPr>
          <p:nvPr>
            <p:ph type="body" sz="quarter" idx="24"/>
          </p:nvPr>
        </p:nvSpPr>
        <p:spPr>
          <a:xfrm>
            <a:off x="3679826" y="4919472"/>
            <a:ext cx="2057400" cy="914400"/>
          </a:xfrm>
        </p:spPr>
        <p:txBody>
          <a:bodyPr/>
          <a:lstStyle/>
          <a:p>
            <a:r>
              <a:rPr lang="en-ZA" dirty="0"/>
              <a:t>Amount obtained through other investors</a:t>
            </a:r>
          </a:p>
        </p:txBody>
      </p:sp>
      <p:graphicFrame>
        <p:nvGraphicFramePr>
          <p:cNvPr id="62" name="Content Placeholder 61" descr="pie chart&#10;">
            <a:extLst>
              <a:ext uri="{FF2B5EF4-FFF2-40B4-BE49-F238E27FC236}">
                <a16:creationId xmlns:a16="http://schemas.microsoft.com/office/drawing/2014/main" id="{D5C78755-D43A-44CA-8E4E-61E6F4E372B4}"/>
              </a:ext>
            </a:extLst>
          </p:cNvPr>
          <p:cNvGraphicFramePr>
            <a:graphicFrameLocks noGrp="1"/>
          </p:cNvGraphicFramePr>
          <p:nvPr>
            <p:ph sz="quarter" idx="31"/>
            <p:extLst>
              <p:ext uri="{D42A27DB-BD31-4B8C-83A1-F6EECF244321}">
                <p14:modId xmlns:p14="http://schemas.microsoft.com/office/powerpoint/2010/main" val="1536824150"/>
              </p:ext>
            </p:extLst>
          </p:nvPr>
        </p:nvGraphicFramePr>
        <p:xfrm>
          <a:off x="6559550" y="2005013"/>
          <a:ext cx="1828800" cy="1736725"/>
        </p:xfrm>
        <a:graphic>
          <a:graphicData uri="http://schemas.openxmlformats.org/drawingml/2006/chart">
            <c:chart xmlns:c="http://schemas.openxmlformats.org/drawingml/2006/chart" xmlns:r="http://schemas.openxmlformats.org/officeDocument/2006/relationships" r:id="rId4"/>
          </a:graphicData>
        </a:graphic>
      </p:graphicFrame>
      <p:sp>
        <p:nvSpPr>
          <p:cNvPr id="31" name="Text Placeholder 30">
            <a:extLst>
              <a:ext uri="{FF2B5EF4-FFF2-40B4-BE49-F238E27FC236}">
                <a16:creationId xmlns:a16="http://schemas.microsoft.com/office/drawing/2014/main" id="{99CE77AE-959F-4E62-926C-F8B6665E125A}"/>
              </a:ext>
            </a:extLst>
          </p:cNvPr>
          <p:cNvSpPr>
            <a:spLocks noGrp="1"/>
          </p:cNvSpPr>
          <p:nvPr>
            <p:ph type="body" sz="quarter" idx="29"/>
          </p:nvPr>
        </p:nvSpPr>
        <p:spPr>
          <a:xfrm>
            <a:off x="6445252" y="3886200"/>
            <a:ext cx="2057400" cy="548640"/>
          </a:xfrm>
        </p:spPr>
        <p:txBody>
          <a:bodyPr/>
          <a:lstStyle/>
          <a:p>
            <a:r>
              <a:rPr lang="en-US" dirty="0"/>
              <a:t>CASH</a:t>
            </a:r>
          </a:p>
        </p:txBody>
      </p:sp>
      <p:sp>
        <p:nvSpPr>
          <p:cNvPr id="53" name="Text Placeholder 52">
            <a:extLst>
              <a:ext uri="{FF2B5EF4-FFF2-40B4-BE49-F238E27FC236}">
                <a16:creationId xmlns:a16="http://schemas.microsoft.com/office/drawing/2014/main" id="{FF93C3E6-8E74-4435-BD01-3D53868C531A}"/>
              </a:ext>
            </a:extLst>
          </p:cNvPr>
          <p:cNvSpPr>
            <a:spLocks noGrp="1"/>
          </p:cNvSpPr>
          <p:nvPr>
            <p:ph type="body" sz="quarter" idx="35"/>
          </p:nvPr>
        </p:nvSpPr>
        <p:spPr>
          <a:xfrm>
            <a:off x="6445252" y="4544568"/>
            <a:ext cx="2057400" cy="274320"/>
          </a:xfrm>
        </p:spPr>
        <p:txBody>
          <a:bodyPr/>
          <a:lstStyle/>
          <a:p>
            <a:r>
              <a:rPr lang="en-US" dirty="0"/>
              <a:t>$32,000</a:t>
            </a:r>
          </a:p>
        </p:txBody>
      </p:sp>
      <p:sp>
        <p:nvSpPr>
          <p:cNvPr id="32" name="Text Placeholder 31">
            <a:extLst>
              <a:ext uri="{FF2B5EF4-FFF2-40B4-BE49-F238E27FC236}">
                <a16:creationId xmlns:a16="http://schemas.microsoft.com/office/drawing/2014/main" id="{7D2AE02F-05E9-4281-AFC0-9BF7DD117E11}"/>
              </a:ext>
            </a:extLst>
          </p:cNvPr>
          <p:cNvSpPr>
            <a:spLocks noGrp="1"/>
          </p:cNvSpPr>
          <p:nvPr>
            <p:ph type="body" sz="quarter" idx="30"/>
          </p:nvPr>
        </p:nvSpPr>
        <p:spPr>
          <a:xfrm>
            <a:off x="6445252" y="4919472"/>
            <a:ext cx="2057400" cy="914400"/>
          </a:xfrm>
        </p:spPr>
        <p:txBody>
          <a:bodyPr/>
          <a:lstStyle/>
          <a:p>
            <a:r>
              <a:rPr lang="en-ZA" noProof="1"/>
              <a:t>Liquid cash we have on hand</a:t>
            </a:r>
          </a:p>
        </p:txBody>
      </p:sp>
      <p:graphicFrame>
        <p:nvGraphicFramePr>
          <p:cNvPr id="65" name="Content Placeholder 64" descr="pie chart">
            <a:extLst>
              <a:ext uri="{FF2B5EF4-FFF2-40B4-BE49-F238E27FC236}">
                <a16:creationId xmlns:a16="http://schemas.microsoft.com/office/drawing/2014/main" id="{8298F879-C84E-4AF8-9DF9-90542A755128}"/>
              </a:ext>
            </a:extLst>
          </p:cNvPr>
          <p:cNvGraphicFramePr>
            <a:graphicFrameLocks noGrp="1"/>
          </p:cNvGraphicFramePr>
          <p:nvPr>
            <p:ph sz="quarter" idx="28"/>
            <p:extLst>
              <p:ext uri="{D42A27DB-BD31-4B8C-83A1-F6EECF244321}">
                <p14:modId xmlns:p14="http://schemas.microsoft.com/office/powerpoint/2010/main" val="1584766373"/>
              </p:ext>
            </p:extLst>
          </p:nvPr>
        </p:nvGraphicFramePr>
        <p:xfrm>
          <a:off x="9324975" y="2005013"/>
          <a:ext cx="1828800" cy="1736725"/>
        </p:xfrm>
        <a:graphic>
          <a:graphicData uri="http://schemas.openxmlformats.org/drawingml/2006/chart">
            <c:chart xmlns:c="http://schemas.openxmlformats.org/drawingml/2006/chart" xmlns:r="http://schemas.openxmlformats.org/officeDocument/2006/relationships" r:id="rId5"/>
          </a:graphicData>
        </a:graphic>
      </p:graphicFrame>
      <p:sp>
        <p:nvSpPr>
          <p:cNvPr id="28" name="Text Placeholder 27">
            <a:extLst>
              <a:ext uri="{FF2B5EF4-FFF2-40B4-BE49-F238E27FC236}">
                <a16:creationId xmlns:a16="http://schemas.microsoft.com/office/drawing/2014/main" id="{A254048C-E445-461C-ADA2-EC4811E4031E}"/>
              </a:ext>
            </a:extLst>
          </p:cNvPr>
          <p:cNvSpPr>
            <a:spLocks noGrp="1"/>
          </p:cNvSpPr>
          <p:nvPr>
            <p:ph type="body" sz="quarter" idx="26"/>
          </p:nvPr>
        </p:nvSpPr>
        <p:spPr>
          <a:xfrm>
            <a:off x="9210677" y="3886200"/>
            <a:ext cx="2057400" cy="548640"/>
          </a:xfrm>
        </p:spPr>
        <p:txBody>
          <a:bodyPr/>
          <a:lstStyle/>
          <a:p>
            <a:r>
              <a:rPr lang="en-US" dirty="0"/>
              <a:t>SHARES</a:t>
            </a:r>
          </a:p>
        </p:txBody>
      </p:sp>
      <p:sp>
        <p:nvSpPr>
          <p:cNvPr id="36" name="Text Placeholder 35">
            <a:extLst>
              <a:ext uri="{FF2B5EF4-FFF2-40B4-BE49-F238E27FC236}">
                <a16:creationId xmlns:a16="http://schemas.microsoft.com/office/drawing/2014/main" id="{60BBBA0C-5FDB-4DF4-B5EA-FD57309071DA}"/>
              </a:ext>
            </a:extLst>
          </p:cNvPr>
          <p:cNvSpPr>
            <a:spLocks noGrp="1"/>
          </p:cNvSpPr>
          <p:nvPr>
            <p:ph type="body" sz="quarter" idx="34"/>
          </p:nvPr>
        </p:nvSpPr>
        <p:spPr>
          <a:xfrm>
            <a:off x="9210677" y="4544568"/>
            <a:ext cx="2057400" cy="274320"/>
          </a:xfrm>
        </p:spPr>
        <p:txBody>
          <a:bodyPr/>
          <a:lstStyle/>
          <a:p>
            <a:r>
              <a:rPr lang="en-US" dirty="0"/>
              <a:t>$82,000</a:t>
            </a:r>
          </a:p>
        </p:txBody>
      </p:sp>
      <p:sp>
        <p:nvSpPr>
          <p:cNvPr id="29" name="Text Placeholder 28">
            <a:extLst>
              <a:ext uri="{FF2B5EF4-FFF2-40B4-BE49-F238E27FC236}">
                <a16:creationId xmlns:a16="http://schemas.microsoft.com/office/drawing/2014/main" id="{E90CE37C-7708-4DBF-9307-B4F41A33D3A4}"/>
              </a:ext>
            </a:extLst>
          </p:cNvPr>
          <p:cNvSpPr>
            <a:spLocks noGrp="1"/>
          </p:cNvSpPr>
          <p:nvPr>
            <p:ph type="body" sz="quarter" idx="27"/>
          </p:nvPr>
        </p:nvSpPr>
        <p:spPr>
          <a:xfrm>
            <a:off x="9210677" y="4919472"/>
            <a:ext cx="2057400" cy="914400"/>
          </a:xfrm>
        </p:spPr>
        <p:txBody>
          <a:bodyPr/>
          <a:lstStyle/>
          <a:p>
            <a:r>
              <a:rPr lang="en-ZA" dirty="0"/>
              <a:t>Number of shares converted into USD</a:t>
            </a:r>
          </a:p>
        </p:txBody>
      </p:sp>
      <p:sp>
        <p:nvSpPr>
          <p:cNvPr id="3" name="Date Placeholder 2">
            <a:extLst>
              <a:ext uri="{FF2B5EF4-FFF2-40B4-BE49-F238E27FC236}">
                <a16:creationId xmlns:a16="http://schemas.microsoft.com/office/drawing/2014/main" id="{6DAC2D98-D89E-4928-B0E2-D5F091C622FB}"/>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EE046249-3393-41B7-8247-65648080FE7A}"/>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669C21A8-0C71-4F5D-B386-64F529B1BFF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4157924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117864" y="1289304"/>
            <a:ext cx="5486400" cy="1325563"/>
          </a:xfrm>
        </p:spPr>
        <p:txBody>
          <a:bodyPr/>
          <a:lstStyle/>
          <a:p>
            <a:r>
              <a:rPr lang="en-US" dirty="0"/>
              <a:t>SUMMARY</a:t>
            </a:r>
          </a:p>
        </p:txBody>
      </p:sp>
      <p:sp>
        <p:nvSpPr>
          <p:cNvPr id="4" name="Date Placeholder 3">
            <a:extLst>
              <a:ext uri="{FF2B5EF4-FFF2-40B4-BE49-F238E27FC236}">
                <a16:creationId xmlns:a16="http://schemas.microsoft.com/office/drawing/2014/main" id="{31B56365-A39B-4311-A4B2-9532A148078E}"/>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90A0DE57-FED1-462B-9C3B-B490B238436D}"/>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6117336" y="2816352"/>
            <a:ext cx="4114800" cy="2779776"/>
          </a:xfrm>
        </p:spPr>
        <p:txBody>
          <a:bodyPr vert="horz" lIns="91440" tIns="45720" rIns="91440" bIns="45720" rtlCol="0" anchor="t">
            <a:normAutofit/>
          </a:bodyPr>
          <a:lstStyle/>
          <a:p>
            <a:r>
              <a:rPr lang="en-US" dirty="0"/>
              <a:t>At Contoso, we believe in giving 110%. By using energy efficient building methods, we help commercial businesses grow and foster a consumer first mindset. We thrive because of our market knowledge and a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20173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lstStyle/>
          <a:p>
            <a:r>
              <a:rPr lang="en-US" dirty="0"/>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a:lstStyle/>
          <a:p>
            <a:r>
              <a:rPr lang="en-US" dirty="0"/>
              <a:t>Derek Hahn​</a:t>
            </a:r>
          </a:p>
          <a:p>
            <a:r>
              <a:rPr lang="en-US" dirty="0" err="1">
                <a:hlinkClick r:id="rId2"/>
              </a:rPr>
              <a:t>info@roostercoop.ninja</a:t>
            </a:r>
            <a:endParaRPr lang="en-US" dirty="0"/>
          </a:p>
          <a:p>
            <a:r>
              <a:rPr lang="en-US" dirty="0"/>
              <a:t>https://github.com/roostercoopllc/GigMe</a:t>
            </a:r>
          </a:p>
        </p:txBody>
      </p:sp>
      <p:sp>
        <p:nvSpPr>
          <p:cNvPr id="4" name="Date Placeholder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2135673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1289304"/>
            <a:ext cx="4114800" cy="1325563"/>
          </a:xfrm>
        </p:spPr>
        <p:txBody>
          <a:bodyPr>
            <a:normAutofit/>
          </a:bodyPr>
          <a:lstStyle/>
          <a:p>
            <a:r>
              <a:rPr lang="en-ZA" dirty="0"/>
              <a:t>ABOUT US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2816352"/>
            <a:ext cx="4114800" cy="2779776"/>
          </a:xfrm>
        </p:spPr>
        <p:txBody>
          <a:bodyPr vert="horz" lIns="91440" tIns="45720" rIns="91440" bIns="45720" rtlCol="0" anchor="t">
            <a:normAutofit/>
          </a:bodyPr>
          <a:lstStyle/>
          <a:p>
            <a:r>
              <a:rPr lang="en-US" dirty="0"/>
              <a:t>This was a solution create by two people who wanted to have a real-world project and an objective for learn not only web3 but also the Flutter framework. </a:t>
            </a:r>
          </a:p>
          <a:p>
            <a:r>
              <a:rPr lang="en-US" dirty="0"/>
              <a:t>This is our first non-academic exploration into the subject and we had fun. We have always had a passion for mobile development and the idea of a world with without centralized control.</a:t>
            </a:r>
          </a:p>
        </p:txBody>
      </p:sp>
      <p:sp>
        <p:nvSpPr>
          <p:cNvPr id="10" name="Date Placeholder 9">
            <a:extLst>
              <a:ext uri="{FF2B5EF4-FFF2-40B4-BE49-F238E27FC236}">
                <a16:creationId xmlns:a16="http://schemas.microsoft.com/office/drawing/2014/main" id="{5B977C86-3B4D-43C8-8241-380CB8620E21}"/>
              </a:ext>
            </a:extLst>
          </p:cNvPr>
          <p:cNvSpPr>
            <a:spLocks noGrp="1"/>
          </p:cNvSpPr>
          <p:nvPr>
            <p:ph type="dt" sz="half" idx="10"/>
          </p:nvPr>
        </p:nvSpPr>
        <p:spPr>
          <a:xfrm>
            <a:off x="838200" y="6356350"/>
            <a:ext cx="1371600" cy="365125"/>
          </a:xfrm>
        </p:spPr>
        <p:txBody>
          <a:bodyPr/>
          <a:lstStyle/>
          <a:p>
            <a:r>
              <a:rPr lang="en-US" dirty="0"/>
              <a:t>7/1/20XX</a:t>
            </a:r>
          </a:p>
        </p:txBody>
      </p:sp>
      <p:sp>
        <p:nvSpPr>
          <p:cNvPr id="988" name="Footer Placeholder 4">
            <a:extLst>
              <a:ext uri="{FF2B5EF4-FFF2-40B4-BE49-F238E27FC236}">
                <a16:creationId xmlns:a16="http://schemas.microsoft.com/office/drawing/2014/main" id="{913B4A80-6C83-FB4C-8D49-B81A9804DEC0}"/>
              </a:ext>
            </a:extLst>
          </p:cNvPr>
          <p:cNvSpPr>
            <a:spLocks noGrp="1"/>
          </p:cNvSpPr>
          <p:nvPr>
            <p:ph type="ftr" sz="quarter" idx="11"/>
          </p:nvPr>
        </p:nvSpPr>
        <p:spPr>
          <a:xfrm>
            <a:off x="3867912" y="6356350"/>
            <a:ext cx="2743200" cy="365125"/>
          </a:xfrm>
        </p:spPr>
        <p:txBody>
          <a:bodyPr/>
          <a:lstStyle/>
          <a:p>
            <a:r>
              <a:rPr lang="en-ZA" dirty="0"/>
              <a:t>Pitch deck title</a:t>
            </a: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62099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dirty="0"/>
              <a:t>PROBLEM</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405442" y="1671517"/>
            <a:ext cx="3657600" cy="365760"/>
          </a:xfrm>
        </p:spPr>
        <p:txBody>
          <a:bodyPr>
            <a:noAutofit/>
          </a:bodyPr>
          <a:lstStyle/>
          <a:p>
            <a:r>
              <a:rPr lang="en-US" dirty="0"/>
              <a:t>Why should I care about Crypto?</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405442" y="2101501"/>
            <a:ext cx="4093406" cy="1188720"/>
          </a:xfrm>
        </p:spPr>
        <p:txBody>
          <a:bodyPr vert="horz" lIns="91440" tIns="45720" rIns="91440" bIns="45720" rtlCol="0" anchor="t">
            <a:normAutofit/>
          </a:bodyPr>
          <a:lstStyle/>
          <a:p>
            <a:endParaRPr lang="en-US" dirty="0"/>
          </a:p>
        </p:txBody>
      </p:sp>
      <p:sp>
        <p:nvSpPr>
          <p:cNvPr id="17" name="Text Placeholder 16">
            <a:extLst>
              <a:ext uri="{FF2B5EF4-FFF2-40B4-BE49-F238E27FC236}">
                <a16:creationId xmlns:a16="http://schemas.microsoft.com/office/drawing/2014/main" id="{42B0A734-B5BB-42C2-946F-EC7ABE90A23A}"/>
              </a:ext>
            </a:extLst>
          </p:cNvPr>
          <p:cNvSpPr>
            <a:spLocks noGrp="1"/>
          </p:cNvSpPr>
          <p:nvPr>
            <p:ph type="body" sz="quarter" idx="16"/>
          </p:nvPr>
        </p:nvSpPr>
        <p:spPr>
          <a:xfrm>
            <a:off x="405442" y="3411937"/>
            <a:ext cx="4101422" cy="365760"/>
          </a:xfrm>
        </p:spPr>
        <p:txBody>
          <a:bodyPr>
            <a:noAutofit/>
          </a:bodyPr>
          <a:lstStyle/>
          <a:p>
            <a:r>
              <a:rPr lang="en-US" dirty="0"/>
              <a:t>Current Groups in Crypto and </a:t>
            </a:r>
            <a:r>
              <a:rPr lang="en-US" dirty="0" err="1"/>
              <a:t>dApps</a:t>
            </a:r>
            <a:endParaRPr lang="en-US" dirty="0"/>
          </a:p>
        </p:txBody>
      </p:sp>
      <p:sp>
        <p:nvSpPr>
          <p:cNvPr id="16" name="Text Placeholder 15">
            <a:extLst>
              <a:ext uri="{FF2B5EF4-FFF2-40B4-BE49-F238E27FC236}">
                <a16:creationId xmlns:a16="http://schemas.microsoft.com/office/drawing/2014/main" id="{6833B00A-55B6-4D4D-AE3C-CFF37D65FA50}"/>
              </a:ext>
            </a:extLst>
          </p:cNvPr>
          <p:cNvSpPr>
            <a:spLocks noGrp="1"/>
          </p:cNvSpPr>
          <p:nvPr>
            <p:ph type="body" sz="quarter" idx="15"/>
          </p:nvPr>
        </p:nvSpPr>
        <p:spPr>
          <a:xfrm>
            <a:off x="392064" y="3827738"/>
            <a:ext cx="4114800" cy="2528611"/>
          </a:xfrm>
        </p:spPr>
        <p:txBody>
          <a:bodyPr>
            <a:normAutofit fontScale="77500" lnSpcReduction="20000"/>
          </a:bodyPr>
          <a:lstStyle/>
          <a:p>
            <a:pPr marL="285750" indent="-285750">
              <a:buFont typeface="Arial" panose="020B0604020202020204" pitchFamily="34" charset="0"/>
              <a:buChar char="•"/>
            </a:pPr>
            <a:r>
              <a:rPr lang="en-US" b="1" dirty="0" err="1"/>
              <a:t>DeFi</a:t>
            </a:r>
            <a:r>
              <a:rPr lang="en-US" b="1" dirty="0"/>
              <a:t> </a:t>
            </a:r>
            <a:r>
              <a:rPr lang="en-US" dirty="0"/>
              <a:t>– individuals or organizations who are able to accomplish tasks but don’t know how to solicit the work they are best available to provide. </a:t>
            </a:r>
          </a:p>
          <a:p>
            <a:pPr marL="285750" indent="-285750">
              <a:buFont typeface="Arial" panose="020B0604020202020204" pitchFamily="34" charset="0"/>
              <a:buChar char="•"/>
            </a:pPr>
            <a:r>
              <a:rPr lang="en-US" b="1" dirty="0"/>
              <a:t>Art Enthusiasts </a:t>
            </a:r>
            <a:r>
              <a:rPr lang="en-US" dirty="0"/>
              <a:t>– Individuals or organizations that want to request the service for the exact price and expertise that they require.</a:t>
            </a:r>
          </a:p>
          <a:p>
            <a:pPr marL="285750" indent="-285750">
              <a:buFont typeface="Arial" panose="020B0604020202020204" pitchFamily="34" charset="0"/>
              <a:buChar char="•"/>
            </a:pPr>
            <a:r>
              <a:rPr lang="en-US" b="1" dirty="0"/>
              <a:t>Gamers  </a:t>
            </a:r>
            <a:r>
              <a:rPr lang="en-US" dirty="0"/>
              <a:t>– The organization that coordinate the contracts that best fit the sub section of society that benefits from their service (i.e. industry specific apps get created). </a:t>
            </a:r>
          </a:p>
        </p:txBody>
      </p:sp>
      <p:sp>
        <p:nvSpPr>
          <p:cNvPr id="19" name="Text Placeholder 18">
            <a:extLst>
              <a:ext uri="{FF2B5EF4-FFF2-40B4-BE49-F238E27FC236}">
                <a16:creationId xmlns:a16="http://schemas.microsoft.com/office/drawing/2014/main" id="{4B8BE8D6-18EB-4262-B841-22EEAC0B54F3}"/>
              </a:ext>
            </a:extLst>
          </p:cNvPr>
          <p:cNvSpPr>
            <a:spLocks noGrp="1"/>
          </p:cNvSpPr>
          <p:nvPr>
            <p:ph type="body" sz="quarter" idx="18"/>
          </p:nvPr>
        </p:nvSpPr>
        <p:spPr>
          <a:xfrm>
            <a:off x="4940020" y="1688419"/>
            <a:ext cx="3657600" cy="365760"/>
          </a:xfrm>
        </p:spPr>
        <p:txBody>
          <a:bodyPr>
            <a:noAutofit/>
          </a:bodyPr>
          <a:lstStyle/>
          <a:p>
            <a:r>
              <a:rPr lang="en-US" dirty="0"/>
              <a:t>Problem in one sentence:</a:t>
            </a:r>
          </a:p>
        </p:txBody>
      </p:sp>
      <p:sp>
        <p:nvSpPr>
          <p:cNvPr id="18" name="Text Placeholder 17">
            <a:extLst>
              <a:ext uri="{FF2B5EF4-FFF2-40B4-BE49-F238E27FC236}">
                <a16:creationId xmlns:a16="http://schemas.microsoft.com/office/drawing/2014/main" id="{C9A7EEBF-BEE2-4555-B5EC-E6F42DCABC49}"/>
              </a:ext>
            </a:extLst>
          </p:cNvPr>
          <p:cNvSpPr>
            <a:spLocks noGrp="1"/>
          </p:cNvSpPr>
          <p:nvPr>
            <p:ph type="body" sz="quarter" idx="17"/>
          </p:nvPr>
        </p:nvSpPr>
        <p:spPr>
          <a:xfrm>
            <a:off x="4940020" y="2097489"/>
            <a:ext cx="3657600" cy="1188720"/>
          </a:xfrm>
        </p:spPr>
        <p:txBody>
          <a:bodyPr>
            <a:normAutofit/>
          </a:bodyPr>
          <a:lstStyle/>
          <a:p>
            <a:r>
              <a:rPr lang="en-US" dirty="0"/>
              <a:t>How does someone participate and understand the crypto ecosystem in a straightforward, streamlined way, that is like ways they already interact. </a:t>
            </a:r>
          </a:p>
        </p:txBody>
      </p:sp>
      <p:sp>
        <p:nvSpPr>
          <p:cNvPr id="21" name="Text Placeholder 20">
            <a:extLst>
              <a:ext uri="{FF2B5EF4-FFF2-40B4-BE49-F238E27FC236}">
                <a16:creationId xmlns:a16="http://schemas.microsoft.com/office/drawing/2014/main" id="{09DC85FC-A5F4-4451-8D72-37B64A3F5EA0}"/>
              </a:ext>
            </a:extLst>
          </p:cNvPr>
          <p:cNvSpPr>
            <a:spLocks noGrp="1"/>
          </p:cNvSpPr>
          <p:nvPr>
            <p:ph type="body" sz="quarter" idx="20"/>
          </p:nvPr>
        </p:nvSpPr>
        <p:spPr>
          <a:xfrm>
            <a:off x="4948036" y="3414657"/>
            <a:ext cx="3657600" cy="365760"/>
          </a:xfrm>
        </p:spPr>
        <p:txBody>
          <a:bodyPr>
            <a:noAutofit/>
          </a:bodyPr>
          <a:lstStyle/>
          <a:p>
            <a:r>
              <a:rPr lang="en-US" dirty="0"/>
              <a:t>Barriers for general use</a:t>
            </a:r>
          </a:p>
        </p:txBody>
      </p:sp>
      <p:sp>
        <p:nvSpPr>
          <p:cNvPr id="82" name="Text Placeholder 81">
            <a:extLst>
              <a:ext uri="{FF2B5EF4-FFF2-40B4-BE49-F238E27FC236}">
                <a16:creationId xmlns:a16="http://schemas.microsoft.com/office/drawing/2014/main" id="{D9EC4812-61EE-48AF-8719-45C60242611A}"/>
              </a:ext>
            </a:extLst>
          </p:cNvPr>
          <p:cNvSpPr>
            <a:spLocks noGrp="1"/>
          </p:cNvSpPr>
          <p:nvPr>
            <p:ph type="body" sz="quarter" idx="19"/>
          </p:nvPr>
        </p:nvSpPr>
        <p:spPr>
          <a:xfrm>
            <a:off x="4948036" y="3823726"/>
            <a:ext cx="3657600" cy="2528611"/>
          </a:xfrm>
        </p:spPr>
        <p:txBody>
          <a:bodyPr>
            <a:normAutofit fontScale="55000" lnSpcReduction="20000"/>
          </a:bodyPr>
          <a:lstStyle/>
          <a:p>
            <a:r>
              <a:rPr lang="en-US" b="1" dirty="0"/>
              <a:t>Finance is hard for a lot of people around the world: </a:t>
            </a:r>
            <a:r>
              <a:rPr lang="en-US" dirty="0"/>
              <a:t>Build a reputation for good work independent of centralized (i.e. lawyer guided) mitigation techniques and make honest money</a:t>
            </a:r>
            <a:endParaRPr lang="en-US" b="1" dirty="0"/>
          </a:p>
          <a:p>
            <a:r>
              <a:rPr lang="en-US" b="1" dirty="0"/>
              <a:t>If you don’t like art, why would you like crypto art: </a:t>
            </a:r>
            <a:r>
              <a:rPr lang="en-US" dirty="0"/>
              <a:t>Receive the best service from the most reputable provider, for the best price.</a:t>
            </a:r>
            <a:endParaRPr lang="en-US" b="1" dirty="0"/>
          </a:p>
          <a:p>
            <a:r>
              <a:rPr lang="en-US" b="1" dirty="0"/>
              <a:t>Most gamers already appreciate technology: </a:t>
            </a:r>
            <a:r>
              <a:rPr lang="en-US" dirty="0"/>
              <a:t>Lower cost of operation from connecting to common infrastructure, but with tailored experience.</a:t>
            </a:r>
          </a:p>
          <a:p>
            <a:r>
              <a:rPr lang="en-US" b="1" dirty="0"/>
              <a:t>Solution: </a:t>
            </a:r>
            <a:r>
              <a:rPr lang="en-US" dirty="0"/>
              <a:t>Many customers already use apps that have “funny money” that is purchased from fiat. Example: </a:t>
            </a:r>
            <a:r>
              <a:rPr lang="en-US" dirty="0" err="1"/>
              <a:t>Dunkins</a:t>
            </a:r>
            <a:r>
              <a:rPr lang="en-US" dirty="0"/>
              <a:t> or Chick-fil-a charge cards.</a:t>
            </a:r>
          </a:p>
          <a:p>
            <a:endParaRPr lang="en-US" b="1" dirty="0"/>
          </a:p>
        </p:txBody>
      </p:sp>
      <p:sp>
        <p:nvSpPr>
          <p:cNvPr id="55" name="Date Placeholder 54">
            <a:extLst>
              <a:ext uri="{FF2B5EF4-FFF2-40B4-BE49-F238E27FC236}">
                <a16:creationId xmlns:a16="http://schemas.microsoft.com/office/drawing/2014/main" id="{C1F1F924-C1EC-4BB5-8224-376BC2BB69C9}"/>
              </a:ext>
            </a:extLst>
          </p:cNvPr>
          <p:cNvSpPr>
            <a:spLocks noGrp="1"/>
          </p:cNvSpPr>
          <p:nvPr>
            <p:ph type="dt" sz="half" idx="10"/>
          </p:nvPr>
        </p:nvSpPr>
        <p:spPr>
          <a:xfrm>
            <a:off x="838200" y="6356350"/>
            <a:ext cx="2743200" cy="365125"/>
          </a:xfrm>
        </p:spPr>
        <p:txBody>
          <a:bodyPr/>
          <a:lstStyle/>
          <a:p>
            <a:r>
              <a:rPr lang="en-US" dirty="0"/>
              <a:t>7/1/20XX</a:t>
            </a:r>
          </a:p>
        </p:txBody>
      </p:sp>
      <p:sp>
        <p:nvSpPr>
          <p:cNvPr id="56" name="Footer Placeholder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491733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dirty="0"/>
              <a:t>PROBLEM</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841248" y="1692431"/>
            <a:ext cx="3657600" cy="365760"/>
          </a:xfrm>
        </p:spPr>
        <p:txBody>
          <a:bodyPr>
            <a:noAutofit/>
          </a:bodyPr>
          <a:lstStyle/>
          <a:p>
            <a:r>
              <a:rPr lang="en-US" dirty="0"/>
              <a:t>MARKET GAP</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841248" y="2101501"/>
            <a:ext cx="3657600" cy="1188720"/>
          </a:xfrm>
        </p:spPr>
        <p:txBody>
          <a:bodyPr vert="horz" lIns="91440" tIns="45720" rIns="91440" bIns="45720" rtlCol="0" anchor="t">
            <a:normAutofit fontScale="55000" lnSpcReduction="20000"/>
          </a:bodyPr>
          <a:lstStyle/>
          <a:p>
            <a:r>
              <a:rPr lang="en-US" b="1" i="1" dirty="0"/>
              <a:t>Whereas most technologies tend to automate workers on the periphery doing menial tasks, blockchains automate away the center. Instead of putting the taxi driver out of a job, blockchain puts Uber out of a job and lets the taxi drivers work with the customers directly</a:t>
            </a:r>
            <a:r>
              <a:rPr lang="en-US" dirty="0"/>
              <a:t>. – </a:t>
            </a:r>
            <a:r>
              <a:rPr lang="en-US" dirty="0" err="1"/>
              <a:t>Vitalik</a:t>
            </a:r>
            <a:r>
              <a:rPr lang="en-US" dirty="0"/>
              <a:t> </a:t>
            </a:r>
            <a:r>
              <a:rPr lang="en-US" dirty="0" err="1"/>
              <a:t>Buterin</a:t>
            </a:r>
            <a:endParaRPr lang="en-US" dirty="0"/>
          </a:p>
        </p:txBody>
      </p:sp>
      <p:sp>
        <p:nvSpPr>
          <p:cNvPr id="17" name="Text Placeholder 16">
            <a:extLst>
              <a:ext uri="{FF2B5EF4-FFF2-40B4-BE49-F238E27FC236}">
                <a16:creationId xmlns:a16="http://schemas.microsoft.com/office/drawing/2014/main" id="{42B0A734-B5BB-42C2-946F-EC7ABE90A23A}"/>
              </a:ext>
            </a:extLst>
          </p:cNvPr>
          <p:cNvSpPr>
            <a:spLocks noGrp="1"/>
          </p:cNvSpPr>
          <p:nvPr>
            <p:ph type="body" sz="quarter" idx="16"/>
          </p:nvPr>
        </p:nvSpPr>
        <p:spPr>
          <a:xfrm>
            <a:off x="849264" y="3418669"/>
            <a:ext cx="3657600" cy="365760"/>
          </a:xfrm>
        </p:spPr>
        <p:txBody>
          <a:bodyPr>
            <a:noAutofit/>
          </a:bodyPr>
          <a:lstStyle/>
          <a:p>
            <a:r>
              <a:rPr lang="en-US" dirty="0"/>
              <a:t>CUSTOMERS</a:t>
            </a:r>
          </a:p>
        </p:txBody>
      </p:sp>
      <p:sp>
        <p:nvSpPr>
          <p:cNvPr id="16" name="Text Placeholder 15">
            <a:extLst>
              <a:ext uri="{FF2B5EF4-FFF2-40B4-BE49-F238E27FC236}">
                <a16:creationId xmlns:a16="http://schemas.microsoft.com/office/drawing/2014/main" id="{6833B00A-55B6-4D4D-AE3C-CFF37D65FA50}"/>
              </a:ext>
            </a:extLst>
          </p:cNvPr>
          <p:cNvSpPr>
            <a:spLocks noGrp="1"/>
          </p:cNvSpPr>
          <p:nvPr>
            <p:ph type="body" sz="quarter" idx="15"/>
          </p:nvPr>
        </p:nvSpPr>
        <p:spPr>
          <a:xfrm>
            <a:off x="849264" y="3827738"/>
            <a:ext cx="3657600" cy="2528611"/>
          </a:xfrm>
        </p:spPr>
        <p:txBody>
          <a:bodyPr>
            <a:normAutofit fontScale="62500" lnSpcReduction="20000"/>
          </a:bodyPr>
          <a:lstStyle/>
          <a:p>
            <a:pPr marL="285750" indent="-285750">
              <a:buFont typeface="Arial" panose="020B0604020202020204" pitchFamily="34" charset="0"/>
              <a:buChar char="•"/>
            </a:pPr>
            <a:r>
              <a:rPr lang="en-US" b="1" dirty="0"/>
              <a:t>Service providers</a:t>
            </a:r>
            <a:r>
              <a:rPr lang="en-US" dirty="0"/>
              <a:t> – individuals or organizations who are able to accomplish tasks but don’t know how to solicit the work they are best available to provide. </a:t>
            </a:r>
          </a:p>
          <a:p>
            <a:pPr marL="285750" indent="-285750">
              <a:buFont typeface="Arial" panose="020B0604020202020204" pitchFamily="34" charset="0"/>
              <a:buChar char="•"/>
            </a:pPr>
            <a:r>
              <a:rPr lang="en-US" b="1" dirty="0"/>
              <a:t>Service Requesters</a:t>
            </a:r>
            <a:r>
              <a:rPr lang="en-US" dirty="0"/>
              <a:t> – Individuals or organizations that want to request the service for the exact price and expertise that they require.</a:t>
            </a:r>
          </a:p>
          <a:p>
            <a:pPr marL="285750" indent="-285750">
              <a:buFont typeface="Arial" panose="020B0604020202020204" pitchFamily="34" charset="0"/>
              <a:buChar char="•"/>
            </a:pPr>
            <a:r>
              <a:rPr lang="en-US" b="1" dirty="0"/>
              <a:t>Providers </a:t>
            </a:r>
            <a:r>
              <a:rPr lang="en-US" dirty="0"/>
              <a:t>– The organization that coordinate the contracts that best fit the sub section of society that benefits from their service (i.e. industry specific apps get created). </a:t>
            </a:r>
          </a:p>
        </p:txBody>
      </p:sp>
      <p:sp>
        <p:nvSpPr>
          <p:cNvPr id="19" name="Text Placeholder 18">
            <a:extLst>
              <a:ext uri="{FF2B5EF4-FFF2-40B4-BE49-F238E27FC236}">
                <a16:creationId xmlns:a16="http://schemas.microsoft.com/office/drawing/2014/main" id="{4B8BE8D6-18EB-4262-B841-22EEAC0B54F3}"/>
              </a:ext>
            </a:extLst>
          </p:cNvPr>
          <p:cNvSpPr>
            <a:spLocks noGrp="1"/>
          </p:cNvSpPr>
          <p:nvPr>
            <p:ph type="body" sz="quarter" idx="18"/>
          </p:nvPr>
        </p:nvSpPr>
        <p:spPr>
          <a:xfrm>
            <a:off x="4940020" y="1688419"/>
            <a:ext cx="3657600" cy="365760"/>
          </a:xfrm>
        </p:spPr>
        <p:txBody>
          <a:bodyPr>
            <a:noAutofit/>
          </a:bodyPr>
          <a:lstStyle/>
          <a:p>
            <a:r>
              <a:rPr lang="en-US" dirty="0"/>
              <a:t>COSTS</a:t>
            </a:r>
          </a:p>
        </p:txBody>
      </p:sp>
      <p:sp>
        <p:nvSpPr>
          <p:cNvPr id="18" name="Text Placeholder 17">
            <a:extLst>
              <a:ext uri="{FF2B5EF4-FFF2-40B4-BE49-F238E27FC236}">
                <a16:creationId xmlns:a16="http://schemas.microsoft.com/office/drawing/2014/main" id="{C9A7EEBF-BEE2-4555-B5EC-E6F42DCABC49}"/>
              </a:ext>
            </a:extLst>
          </p:cNvPr>
          <p:cNvSpPr>
            <a:spLocks noGrp="1"/>
          </p:cNvSpPr>
          <p:nvPr>
            <p:ph type="body" sz="quarter" idx="17"/>
          </p:nvPr>
        </p:nvSpPr>
        <p:spPr>
          <a:xfrm>
            <a:off x="4940020" y="2097489"/>
            <a:ext cx="3657600" cy="1188720"/>
          </a:xfrm>
        </p:spPr>
        <p:txBody>
          <a:bodyPr>
            <a:normAutofit fontScale="47500" lnSpcReduction="20000"/>
          </a:bodyPr>
          <a:lstStyle/>
          <a:p>
            <a:r>
              <a:rPr lang="en-US" dirty="0"/>
              <a:t>The cost is currently apparent for transactions. While initially this will be a shock of, “oh I have to pay $0.12 to post a job?!” over time will subside since the cost of an individual's privacy and market advantage is worth more than less than the tax on chewing gum and will become apparent over time.</a:t>
            </a:r>
          </a:p>
        </p:txBody>
      </p:sp>
      <p:sp>
        <p:nvSpPr>
          <p:cNvPr id="21" name="Text Placeholder 20">
            <a:extLst>
              <a:ext uri="{FF2B5EF4-FFF2-40B4-BE49-F238E27FC236}">
                <a16:creationId xmlns:a16="http://schemas.microsoft.com/office/drawing/2014/main" id="{09DC85FC-A5F4-4451-8D72-37B64A3F5EA0}"/>
              </a:ext>
            </a:extLst>
          </p:cNvPr>
          <p:cNvSpPr>
            <a:spLocks noGrp="1"/>
          </p:cNvSpPr>
          <p:nvPr>
            <p:ph type="body" sz="quarter" idx="20"/>
          </p:nvPr>
        </p:nvSpPr>
        <p:spPr>
          <a:xfrm>
            <a:off x="4948036" y="3414657"/>
            <a:ext cx="3657600" cy="365760"/>
          </a:xfrm>
        </p:spPr>
        <p:txBody>
          <a:bodyPr>
            <a:noAutofit/>
          </a:bodyPr>
          <a:lstStyle/>
          <a:p>
            <a:r>
              <a:rPr lang="en-US" dirty="0"/>
              <a:t>USABILITY</a:t>
            </a:r>
          </a:p>
        </p:txBody>
      </p:sp>
      <p:sp>
        <p:nvSpPr>
          <p:cNvPr id="82" name="Text Placeholder 81">
            <a:extLst>
              <a:ext uri="{FF2B5EF4-FFF2-40B4-BE49-F238E27FC236}">
                <a16:creationId xmlns:a16="http://schemas.microsoft.com/office/drawing/2014/main" id="{D9EC4812-61EE-48AF-8719-45C60242611A}"/>
              </a:ext>
            </a:extLst>
          </p:cNvPr>
          <p:cNvSpPr>
            <a:spLocks noGrp="1"/>
          </p:cNvSpPr>
          <p:nvPr>
            <p:ph type="body" sz="quarter" idx="19"/>
          </p:nvPr>
        </p:nvSpPr>
        <p:spPr>
          <a:xfrm>
            <a:off x="4948036" y="3823726"/>
            <a:ext cx="3657600" cy="2528611"/>
          </a:xfrm>
        </p:spPr>
        <p:txBody>
          <a:bodyPr>
            <a:normAutofit fontScale="92500"/>
          </a:bodyPr>
          <a:lstStyle/>
          <a:p>
            <a:r>
              <a:rPr lang="en-US" b="1" dirty="0"/>
              <a:t>Sellers: </a:t>
            </a:r>
            <a:r>
              <a:rPr lang="en-US" dirty="0"/>
              <a:t>Build a reputation for good work independent of centralized (i.e. lawyer guided) mitigation techniques and make honest money</a:t>
            </a:r>
            <a:endParaRPr lang="en-US" b="1" dirty="0"/>
          </a:p>
          <a:p>
            <a:r>
              <a:rPr lang="en-US" b="1" dirty="0"/>
              <a:t>Requesters: </a:t>
            </a:r>
            <a:r>
              <a:rPr lang="en-US" dirty="0"/>
              <a:t>Receive the best service from the most reputable provider, for the best price.</a:t>
            </a:r>
            <a:endParaRPr lang="en-US" b="1" dirty="0"/>
          </a:p>
          <a:p>
            <a:r>
              <a:rPr lang="en-US" b="1" dirty="0"/>
              <a:t>Providers: </a:t>
            </a:r>
            <a:r>
              <a:rPr lang="en-US" dirty="0"/>
              <a:t>Lower cost of operation from connecting to common infrastructure, but with tailored experience.</a:t>
            </a:r>
            <a:endParaRPr lang="en-US" b="1" dirty="0"/>
          </a:p>
        </p:txBody>
      </p:sp>
      <p:sp>
        <p:nvSpPr>
          <p:cNvPr id="55" name="Date Placeholder 54">
            <a:extLst>
              <a:ext uri="{FF2B5EF4-FFF2-40B4-BE49-F238E27FC236}">
                <a16:creationId xmlns:a16="http://schemas.microsoft.com/office/drawing/2014/main" id="{C1F1F924-C1EC-4BB5-8224-376BC2BB69C9}"/>
              </a:ext>
            </a:extLst>
          </p:cNvPr>
          <p:cNvSpPr>
            <a:spLocks noGrp="1"/>
          </p:cNvSpPr>
          <p:nvPr>
            <p:ph type="dt" sz="half" idx="10"/>
          </p:nvPr>
        </p:nvSpPr>
        <p:spPr>
          <a:xfrm>
            <a:off x="838200" y="6356350"/>
            <a:ext cx="2743200" cy="365125"/>
          </a:xfrm>
        </p:spPr>
        <p:txBody>
          <a:bodyPr/>
          <a:lstStyle/>
          <a:p>
            <a:r>
              <a:rPr lang="en-US" dirty="0"/>
              <a:t>7/1/20XX</a:t>
            </a:r>
          </a:p>
        </p:txBody>
      </p:sp>
      <p:sp>
        <p:nvSpPr>
          <p:cNvPr id="56" name="Footer Placeholder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731641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016893" y="365125"/>
            <a:ext cx="5669280" cy="1325563"/>
          </a:xfrm>
        </p:spPr>
        <p:txBody>
          <a:bodyPr>
            <a:normAutofit/>
          </a:bodyPr>
          <a:lstStyle/>
          <a:p>
            <a:r>
              <a:rPr lang="en-US" dirty="0"/>
              <a:t>SOLUTION</a:t>
            </a:r>
          </a:p>
        </p:txBody>
      </p:sp>
      <p:sp>
        <p:nvSpPr>
          <p:cNvPr id="6" name="Text Placeholder 5">
            <a:extLst>
              <a:ext uri="{FF2B5EF4-FFF2-40B4-BE49-F238E27FC236}">
                <a16:creationId xmlns:a16="http://schemas.microsoft.com/office/drawing/2014/main" id="{D8E6824E-0D47-49EA-8EE0-CE2D88B71C95}"/>
              </a:ext>
            </a:extLst>
          </p:cNvPr>
          <p:cNvSpPr>
            <a:spLocks noGrp="1"/>
          </p:cNvSpPr>
          <p:nvPr>
            <p:ph type="body" sz="quarter" idx="14"/>
          </p:nvPr>
        </p:nvSpPr>
        <p:spPr>
          <a:xfrm>
            <a:off x="6015158" y="1691640"/>
            <a:ext cx="5669280" cy="365760"/>
          </a:xfrm>
        </p:spPr>
        <p:txBody>
          <a:bodyPr>
            <a:noAutofit/>
          </a:bodyPr>
          <a:lstStyle/>
          <a:p>
            <a:r>
              <a:rPr lang="en-US" dirty="0"/>
              <a:t>FOCUS ON THE CORE VALUE ADD</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015158" y="2103120"/>
            <a:ext cx="5669280" cy="740664"/>
          </a:xfrm>
        </p:spPr>
        <p:txBody>
          <a:bodyPr vert="horz" lIns="91440" tIns="45720" rIns="91440" bIns="45720" rtlCol="0" anchor="t">
            <a:noAutofit/>
          </a:bodyPr>
          <a:lstStyle/>
          <a:p>
            <a:r>
              <a:rPr lang="en-US" sz="900" b="1" i="1" dirty="0"/>
              <a:t>Whereas most technologies tend to automate workers on the periphery doing menial tasks, blockchains automate away the center. Instead of putting the taxi driver out of a job, blockchain puts Uber out of a job and lets the taxi drivers work with the customers directly</a:t>
            </a:r>
            <a:r>
              <a:rPr lang="en-US" sz="900" dirty="0"/>
              <a:t>. – </a:t>
            </a:r>
            <a:r>
              <a:rPr lang="en-US" sz="900" dirty="0" err="1"/>
              <a:t>Vitalik</a:t>
            </a:r>
            <a:r>
              <a:rPr lang="en-US" sz="900" dirty="0"/>
              <a:t> </a:t>
            </a:r>
            <a:r>
              <a:rPr lang="en-US" sz="900" dirty="0" err="1"/>
              <a:t>Buterin</a:t>
            </a:r>
            <a:endParaRPr lang="en-US" sz="900" dirty="0"/>
          </a:p>
        </p:txBody>
      </p:sp>
      <p:sp>
        <p:nvSpPr>
          <p:cNvPr id="8" name="Text Placeholder 7">
            <a:extLst>
              <a:ext uri="{FF2B5EF4-FFF2-40B4-BE49-F238E27FC236}">
                <a16:creationId xmlns:a16="http://schemas.microsoft.com/office/drawing/2014/main" id="{627E3C21-87F8-4497-8569-36A5D95EC8B5}"/>
              </a:ext>
            </a:extLst>
          </p:cNvPr>
          <p:cNvSpPr>
            <a:spLocks noGrp="1"/>
          </p:cNvSpPr>
          <p:nvPr>
            <p:ph type="body" sz="quarter" idx="16"/>
          </p:nvPr>
        </p:nvSpPr>
        <p:spPr>
          <a:xfrm>
            <a:off x="6023174" y="2944624"/>
            <a:ext cx="5669280" cy="365760"/>
          </a:xfrm>
        </p:spPr>
        <p:txBody>
          <a:bodyPr>
            <a:noAutofit/>
          </a:bodyPr>
          <a:lstStyle/>
          <a:p>
            <a:r>
              <a:rPr lang="en-US" dirty="0"/>
              <a:t>TARGET AUDIENCE</a:t>
            </a:r>
          </a:p>
        </p:txBody>
      </p:sp>
      <p:sp>
        <p:nvSpPr>
          <p:cNvPr id="7" name="Text Placeholder 6">
            <a:extLst>
              <a:ext uri="{FF2B5EF4-FFF2-40B4-BE49-F238E27FC236}">
                <a16:creationId xmlns:a16="http://schemas.microsoft.com/office/drawing/2014/main" id="{3D14621F-E216-481D-9308-97B0F79B6DAA}"/>
              </a:ext>
            </a:extLst>
          </p:cNvPr>
          <p:cNvSpPr>
            <a:spLocks noGrp="1"/>
          </p:cNvSpPr>
          <p:nvPr>
            <p:ph type="body" sz="quarter" idx="15"/>
          </p:nvPr>
        </p:nvSpPr>
        <p:spPr>
          <a:xfrm>
            <a:off x="6015158" y="3397502"/>
            <a:ext cx="5669280" cy="1166817"/>
          </a:xfrm>
        </p:spPr>
        <p:txBody>
          <a:bodyPr>
            <a:normAutofit fontScale="55000" lnSpcReduction="20000"/>
          </a:bodyPr>
          <a:lstStyle/>
          <a:p>
            <a:r>
              <a:rPr lang="en-US" b="1" dirty="0"/>
              <a:t>Sellers: </a:t>
            </a:r>
            <a:r>
              <a:rPr lang="en-US" dirty="0"/>
              <a:t>Build a reputation for good work independent of centralized (i.e. lawyer guided) mitigation techniques and make honest money</a:t>
            </a:r>
            <a:endParaRPr lang="en-US" b="1" dirty="0"/>
          </a:p>
          <a:p>
            <a:r>
              <a:rPr lang="en-US" b="1" dirty="0"/>
              <a:t>Requesters: </a:t>
            </a:r>
            <a:r>
              <a:rPr lang="en-US" dirty="0"/>
              <a:t>Receive the best service from the most reputable provider, for the best price.</a:t>
            </a:r>
            <a:endParaRPr lang="en-US" b="1" dirty="0"/>
          </a:p>
          <a:p>
            <a:r>
              <a:rPr lang="en-US" b="1" dirty="0"/>
              <a:t>Providers: </a:t>
            </a:r>
            <a:r>
              <a:rPr lang="en-US" dirty="0"/>
              <a:t>Lower cost of operation from connecting to common infrastructure, but with tailored experience.</a:t>
            </a:r>
            <a:endParaRPr lang="en-US" b="1" dirty="0"/>
          </a:p>
        </p:txBody>
      </p:sp>
      <p:sp>
        <p:nvSpPr>
          <p:cNvPr id="10" name="Text Placeholder 9">
            <a:extLst>
              <a:ext uri="{FF2B5EF4-FFF2-40B4-BE49-F238E27FC236}">
                <a16:creationId xmlns:a16="http://schemas.microsoft.com/office/drawing/2014/main" id="{E9243144-E2F2-49CE-BDE1-6E00A2555F98}"/>
              </a:ext>
            </a:extLst>
          </p:cNvPr>
          <p:cNvSpPr>
            <a:spLocks noGrp="1"/>
          </p:cNvSpPr>
          <p:nvPr>
            <p:ph type="body" sz="quarter" idx="18"/>
          </p:nvPr>
        </p:nvSpPr>
        <p:spPr>
          <a:xfrm>
            <a:off x="6037493" y="4792726"/>
            <a:ext cx="5669280" cy="365760"/>
          </a:xfrm>
        </p:spPr>
        <p:txBody>
          <a:bodyPr>
            <a:noAutofit/>
          </a:bodyPr>
          <a:lstStyle/>
          <a:p>
            <a:r>
              <a:rPr lang="en-US" dirty="0"/>
              <a:t>How does crypto help me?</a:t>
            </a:r>
          </a:p>
        </p:txBody>
      </p:sp>
      <p:sp>
        <p:nvSpPr>
          <p:cNvPr id="9" name="Text Placeholder 8">
            <a:extLst>
              <a:ext uri="{FF2B5EF4-FFF2-40B4-BE49-F238E27FC236}">
                <a16:creationId xmlns:a16="http://schemas.microsoft.com/office/drawing/2014/main" id="{DC230641-EC34-4C9D-AC9A-13EE61C81903}"/>
              </a:ext>
            </a:extLst>
          </p:cNvPr>
          <p:cNvSpPr>
            <a:spLocks noGrp="1"/>
          </p:cNvSpPr>
          <p:nvPr>
            <p:ph type="body" sz="quarter" idx="17"/>
          </p:nvPr>
        </p:nvSpPr>
        <p:spPr>
          <a:xfrm>
            <a:off x="6023174" y="5312810"/>
            <a:ext cx="5669280" cy="548640"/>
          </a:xfrm>
        </p:spPr>
        <p:txBody>
          <a:bodyPr>
            <a:normAutofit fontScale="40000" lnSpcReduction="20000"/>
          </a:bodyPr>
          <a:lstStyle/>
          <a:p>
            <a:r>
              <a:rPr lang="en-US" dirty="0"/>
              <a:t>Job Solicitation time and effort Job searching not requiring the institutional overhead, and application eliminating the backend of their applications.</a:t>
            </a:r>
          </a:p>
        </p:txBody>
      </p:sp>
      <p:sp>
        <p:nvSpPr>
          <p:cNvPr id="71" name="Date Placeholder 70">
            <a:extLst>
              <a:ext uri="{FF2B5EF4-FFF2-40B4-BE49-F238E27FC236}">
                <a16:creationId xmlns:a16="http://schemas.microsoft.com/office/drawing/2014/main" id="{7363D8F0-2EF2-4A27-857F-6DF970D5393C}"/>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20F9FDD5-17DD-4E86-859F-12FD2CEFA8FE}"/>
              </a:ext>
            </a:extLst>
          </p:cNvPr>
          <p:cNvSpPr>
            <a:spLocks noGrp="1"/>
          </p:cNvSpPr>
          <p:nvPr>
            <p:ph type="ftr" sz="quarter" idx="11"/>
          </p:nvPr>
        </p:nvSpPr>
        <p:spPr>
          <a:xfrm>
            <a:off x="6025896" y="6356350"/>
            <a:ext cx="3017520" cy="365125"/>
          </a:xfrm>
        </p:spPr>
        <p:txBody>
          <a:bodyPr/>
          <a:lstStyle/>
          <a:p>
            <a:r>
              <a:rPr lang="en-US" dirty="0"/>
              <a:t>Pitch deck title</a:t>
            </a:r>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775124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a:lstStyle/>
          <a:p>
            <a:r>
              <a:rPr lang="en-US" dirty="0"/>
              <a:t>PRODUCT OVERVIEW</a:t>
            </a:r>
          </a:p>
        </p:txBody>
      </p:sp>
      <p:sp>
        <p:nvSpPr>
          <p:cNvPr id="6" name="Text Placeholder 5">
            <a:extLst>
              <a:ext uri="{FF2B5EF4-FFF2-40B4-BE49-F238E27FC236}">
                <a16:creationId xmlns:a16="http://schemas.microsoft.com/office/drawing/2014/main" id="{FB02A17B-8C7F-4600-9FBE-49BE31E3E1FA}"/>
              </a:ext>
            </a:extLst>
          </p:cNvPr>
          <p:cNvSpPr>
            <a:spLocks noGrp="1"/>
          </p:cNvSpPr>
          <p:nvPr>
            <p:ph type="body" sz="quarter" idx="15"/>
          </p:nvPr>
        </p:nvSpPr>
        <p:spPr>
          <a:xfrm>
            <a:off x="1767910" y="1854574"/>
            <a:ext cx="4114800" cy="428755"/>
          </a:xfrm>
        </p:spPr>
        <p:txBody>
          <a:bodyPr/>
          <a:lstStyle/>
          <a:p>
            <a:r>
              <a:rPr lang="en-US" dirty="0"/>
              <a:t>UNIQUE</a:t>
            </a:r>
          </a:p>
        </p:txBody>
      </p:sp>
      <p:sp>
        <p:nvSpPr>
          <p:cNvPr id="5" name="Text Placeholder 4">
            <a:extLst>
              <a:ext uri="{FF2B5EF4-FFF2-40B4-BE49-F238E27FC236}">
                <a16:creationId xmlns:a16="http://schemas.microsoft.com/office/drawing/2014/main" id="{F70419B2-F393-4213-A2F2-54D877B3EE40}"/>
              </a:ext>
            </a:extLst>
          </p:cNvPr>
          <p:cNvSpPr>
            <a:spLocks noGrp="1"/>
          </p:cNvSpPr>
          <p:nvPr>
            <p:ph type="body" sz="quarter" idx="13"/>
          </p:nvPr>
        </p:nvSpPr>
        <p:spPr>
          <a:xfrm>
            <a:off x="1764862" y="2282238"/>
            <a:ext cx="4114800" cy="822960"/>
          </a:xfrm>
        </p:spPr>
        <p:txBody>
          <a:bodyPr/>
          <a:lstStyle/>
          <a:p>
            <a:r>
              <a:rPr lang="en-ZA" dirty="0"/>
              <a:t>Only product specifically dedicated to the commercial market</a:t>
            </a:r>
          </a:p>
        </p:txBody>
      </p:sp>
      <p:sp>
        <p:nvSpPr>
          <p:cNvPr id="8" name="Text Placeholder 7">
            <a:extLst>
              <a:ext uri="{FF2B5EF4-FFF2-40B4-BE49-F238E27FC236}">
                <a16:creationId xmlns:a16="http://schemas.microsoft.com/office/drawing/2014/main" id="{107A6D8A-72F9-4BD4-A4AE-69013301D93C}"/>
              </a:ext>
            </a:extLst>
          </p:cNvPr>
          <p:cNvSpPr>
            <a:spLocks noGrp="1"/>
          </p:cNvSpPr>
          <p:nvPr>
            <p:ph type="body" sz="quarter" idx="17"/>
          </p:nvPr>
        </p:nvSpPr>
        <p:spPr>
          <a:xfrm>
            <a:off x="1766835" y="3099816"/>
            <a:ext cx="4114800" cy="428755"/>
          </a:xfrm>
        </p:spPr>
        <p:txBody>
          <a:bodyPr/>
          <a:lstStyle/>
          <a:p>
            <a:r>
              <a:rPr lang="en-ZA" dirty="0"/>
              <a:t>FIRST TO MARKET</a:t>
            </a:r>
            <a:endParaRPr lang="en-US" dirty="0"/>
          </a:p>
        </p:txBody>
      </p:sp>
      <p:sp>
        <p:nvSpPr>
          <p:cNvPr id="7" name="Text Placeholder 6">
            <a:extLst>
              <a:ext uri="{FF2B5EF4-FFF2-40B4-BE49-F238E27FC236}">
                <a16:creationId xmlns:a16="http://schemas.microsoft.com/office/drawing/2014/main" id="{A83EA85C-EBA3-4B50-86CE-7FD4A374EC95}"/>
              </a:ext>
            </a:extLst>
          </p:cNvPr>
          <p:cNvSpPr>
            <a:spLocks noGrp="1"/>
          </p:cNvSpPr>
          <p:nvPr>
            <p:ph type="body" sz="quarter" idx="16"/>
          </p:nvPr>
        </p:nvSpPr>
        <p:spPr>
          <a:xfrm>
            <a:off x="1766835" y="3529584"/>
            <a:ext cx="4114800" cy="822960"/>
          </a:xfrm>
        </p:spPr>
        <p:txBody>
          <a:bodyPr/>
          <a:lstStyle/>
          <a:p>
            <a:r>
              <a:rPr lang="en-ZA" dirty="0"/>
              <a:t>First beautifully designed building that's both stylish and functional</a:t>
            </a:r>
            <a:endParaRPr lang="en-US" dirty="0"/>
          </a:p>
        </p:txBody>
      </p:sp>
      <p:sp>
        <p:nvSpPr>
          <p:cNvPr id="10" name="Text Placeholder 9">
            <a:extLst>
              <a:ext uri="{FF2B5EF4-FFF2-40B4-BE49-F238E27FC236}">
                <a16:creationId xmlns:a16="http://schemas.microsoft.com/office/drawing/2014/main" id="{B3247631-4CDA-4DAE-BFB7-19E0E06A3FEC}"/>
              </a:ext>
            </a:extLst>
          </p:cNvPr>
          <p:cNvSpPr>
            <a:spLocks noGrp="1"/>
          </p:cNvSpPr>
          <p:nvPr>
            <p:ph type="body" sz="quarter" idx="19"/>
          </p:nvPr>
        </p:nvSpPr>
        <p:spPr>
          <a:xfrm>
            <a:off x="6311403" y="1856232"/>
            <a:ext cx="4114800" cy="428755"/>
          </a:xfrm>
        </p:spPr>
        <p:txBody>
          <a:bodyPr/>
          <a:lstStyle/>
          <a:p>
            <a:r>
              <a:rPr lang="en-US" dirty="0"/>
              <a:t>TESTED</a:t>
            </a:r>
          </a:p>
        </p:txBody>
      </p:sp>
      <p:sp>
        <p:nvSpPr>
          <p:cNvPr id="9" name="Text Placeholder 8">
            <a:extLst>
              <a:ext uri="{FF2B5EF4-FFF2-40B4-BE49-F238E27FC236}">
                <a16:creationId xmlns:a16="http://schemas.microsoft.com/office/drawing/2014/main" id="{8C01D04F-A541-4735-B655-9BDF5313C65C}"/>
              </a:ext>
            </a:extLst>
          </p:cNvPr>
          <p:cNvSpPr>
            <a:spLocks noGrp="1"/>
          </p:cNvSpPr>
          <p:nvPr>
            <p:ph type="body" sz="quarter" idx="18"/>
          </p:nvPr>
        </p:nvSpPr>
        <p:spPr>
          <a:xfrm>
            <a:off x="6311403" y="2280435"/>
            <a:ext cx="4114800" cy="822960"/>
          </a:xfrm>
        </p:spPr>
        <p:txBody>
          <a:bodyPr/>
          <a:lstStyle/>
          <a:p>
            <a:r>
              <a:rPr lang="en-ZA" dirty="0"/>
              <a:t>Conducted testing with young business owners in the area</a:t>
            </a:r>
            <a:endParaRPr lang="en-US" dirty="0"/>
          </a:p>
        </p:txBody>
      </p:sp>
      <p:sp>
        <p:nvSpPr>
          <p:cNvPr id="12" name="Text Placeholder 11">
            <a:extLst>
              <a:ext uri="{FF2B5EF4-FFF2-40B4-BE49-F238E27FC236}">
                <a16:creationId xmlns:a16="http://schemas.microsoft.com/office/drawing/2014/main" id="{7F67EAD8-DD92-4AEB-8BE7-53E5FA194B44}"/>
              </a:ext>
            </a:extLst>
          </p:cNvPr>
          <p:cNvSpPr>
            <a:spLocks noGrp="1"/>
          </p:cNvSpPr>
          <p:nvPr>
            <p:ph type="body" sz="quarter" idx="21"/>
          </p:nvPr>
        </p:nvSpPr>
        <p:spPr>
          <a:xfrm>
            <a:off x="6311403" y="3099816"/>
            <a:ext cx="4114800" cy="428755"/>
          </a:xfrm>
        </p:spPr>
        <p:txBody>
          <a:bodyPr/>
          <a:lstStyle/>
          <a:p>
            <a:r>
              <a:rPr lang="en-ZA" dirty="0"/>
              <a:t>AUTHENTIC</a:t>
            </a:r>
            <a:endParaRPr lang="en-US" dirty="0"/>
          </a:p>
        </p:txBody>
      </p:sp>
      <p:sp>
        <p:nvSpPr>
          <p:cNvPr id="11" name="Text Placeholder 10">
            <a:extLst>
              <a:ext uri="{FF2B5EF4-FFF2-40B4-BE49-F238E27FC236}">
                <a16:creationId xmlns:a16="http://schemas.microsoft.com/office/drawing/2014/main" id="{44E7FBD4-2705-45F7-AB4F-8925DE1DB8D3}"/>
              </a:ext>
            </a:extLst>
          </p:cNvPr>
          <p:cNvSpPr>
            <a:spLocks noGrp="1"/>
          </p:cNvSpPr>
          <p:nvPr>
            <p:ph type="body" sz="quarter" idx="20"/>
          </p:nvPr>
        </p:nvSpPr>
        <p:spPr>
          <a:xfrm>
            <a:off x="6311403" y="3529584"/>
            <a:ext cx="4114800" cy="822960"/>
          </a:xfrm>
        </p:spPr>
        <p:txBody>
          <a:bodyPr/>
          <a:lstStyle/>
          <a:p>
            <a:r>
              <a:rPr lang="en-ZA" dirty="0"/>
              <a:t>Designed with the help and input of architecture experts in the field </a:t>
            </a:r>
            <a:endParaRPr lang="en-US" dirty="0"/>
          </a:p>
        </p:txBody>
      </p:sp>
      <p:sp>
        <p:nvSpPr>
          <p:cNvPr id="3" name="Date Placeholder 2">
            <a:extLst>
              <a:ext uri="{FF2B5EF4-FFF2-40B4-BE49-F238E27FC236}">
                <a16:creationId xmlns:a16="http://schemas.microsoft.com/office/drawing/2014/main" id="{15F5CAEF-2A13-4560-AAF3-0F8CD9FE1CF7}"/>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57E114A7-DC0A-4A72-830D-FAA9026E9DDC}"/>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2281914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PRODUCT BENEFITS</a:t>
            </a:r>
          </a:p>
        </p:txBody>
      </p:sp>
      <p:pic>
        <p:nvPicPr>
          <p:cNvPr id="26" name="Content Placeholder 25" descr="Building outline">
            <a:extLst>
              <a:ext uri="{FF2B5EF4-FFF2-40B4-BE49-F238E27FC236}">
                <a16:creationId xmlns:a16="http://schemas.microsoft.com/office/drawing/2014/main" id="{78E9C609-F821-48A0-9B18-7D01C77AB3B5}"/>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3975" y="2555081"/>
            <a:ext cx="914400" cy="914400"/>
          </a:xfrm>
        </p:spPr>
      </p:pic>
      <p:sp>
        <p:nvSpPr>
          <p:cNvPr id="22" name="Text Placeholder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113"/>
            <a:ext cx="2284413" cy="2743200"/>
          </a:xfrm>
        </p:spPr>
        <p:txBody>
          <a:bodyPr>
            <a:normAutofit/>
          </a:bodyPr>
          <a:lstStyle/>
          <a:p>
            <a:r>
              <a:rPr lang="en-ZA" dirty="0"/>
              <a:t>Simple and quick to build</a:t>
            </a:r>
          </a:p>
          <a:p>
            <a:endParaRPr lang="en-ZA" noProof="1"/>
          </a:p>
        </p:txBody>
      </p:sp>
      <p:pic>
        <p:nvPicPr>
          <p:cNvPr id="28" name="Content Placeholder 27" descr="Group outline">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2557462"/>
            <a:ext cx="914400" cy="914400"/>
          </a:xfrm>
        </p:spPr>
      </p:pic>
      <p:sp>
        <p:nvSpPr>
          <p:cNvPr id="20" name="Text Placeholder 19">
            <a:extLst>
              <a:ext uri="{FF2B5EF4-FFF2-40B4-BE49-F238E27FC236}">
                <a16:creationId xmlns:a16="http://schemas.microsoft.com/office/drawing/2014/main" id="{96A25842-BD20-438E-8C0B-8759A486D435}"/>
              </a:ext>
            </a:extLst>
          </p:cNvPr>
          <p:cNvSpPr>
            <a:spLocks noGrp="1"/>
          </p:cNvSpPr>
          <p:nvPr>
            <p:ph type="body" sz="quarter" idx="20"/>
          </p:nvPr>
        </p:nvSpPr>
        <p:spPr>
          <a:xfrm>
            <a:off x="4951413" y="2173288"/>
            <a:ext cx="2282825" cy="2743200"/>
          </a:xfrm>
        </p:spPr>
        <p:txBody>
          <a:bodyPr>
            <a:normAutofit/>
          </a:bodyPr>
          <a:lstStyle/>
          <a:p>
            <a:r>
              <a:rPr lang="en-ZA" noProof="1"/>
              <a:t>Creates spaces for community interactions</a:t>
            </a:r>
          </a:p>
        </p:txBody>
      </p:sp>
      <p:sp>
        <p:nvSpPr>
          <p:cNvPr id="24" name="Text Placeholder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a:lstStyle/>
          <a:p>
            <a:r>
              <a:rPr lang="en-ZA" noProof="1"/>
              <a:t>Reduces carbon footprint</a:t>
            </a:r>
          </a:p>
        </p:txBody>
      </p:sp>
      <p:pic>
        <p:nvPicPr>
          <p:cNvPr id="30" name="Content Placeholder 29" descr="Open hand with plant outline">
            <a:extLst>
              <a:ext uri="{FF2B5EF4-FFF2-40B4-BE49-F238E27FC236}">
                <a16:creationId xmlns:a16="http://schemas.microsoft.com/office/drawing/2014/main" id="{A374E7BE-5E60-473E-89A9-F51DD0CE9B1D}"/>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91563" y="2553494"/>
            <a:ext cx="914400" cy="914400"/>
          </a:xfrm>
        </p:spPr>
      </p:pic>
      <p:sp>
        <p:nvSpPr>
          <p:cNvPr id="3" name="Rectangle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57827957-2A18-4113-A885-6BA5C784BDB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F539C2B3-BF73-4E56-810C-5C72D0ADD145}"/>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140179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a:lstStyle/>
          <a:p>
            <a:r>
              <a:rPr lang="en-ZA" dirty="0"/>
              <a:t>Application Ecosystem</a:t>
            </a:r>
          </a:p>
        </p:txBody>
      </p:sp>
      <p:pic>
        <p:nvPicPr>
          <p:cNvPr id="69" name="Content Placeholder 68" descr="Research outline">
            <a:extLst>
              <a:ext uri="{FF2B5EF4-FFF2-40B4-BE49-F238E27FC236}">
                <a16:creationId xmlns:a16="http://schemas.microsoft.com/office/drawing/2014/main" id="{A9A23FC7-EAC6-43DD-A4F6-0BF937BF6FBA}"/>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84531" y="2247214"/>
            <a:ext cx="914400" cy="914400"/>
          </a:xfrm>
        </p:spPr>
      </p:pic>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33"/>
          </p:nvPr>
        </p:nvSpPr>
        <p:spPr>
          <a:xfrm>
            <a:off x="2063600" y="3799982"/>
            <a:ext cx="1980000" cy="360000"/>
          </a:xfrm>
        </p:spPr>
        <p:txBody>
          <a:bodyPr vert="horz" lIns="91440" tIns="45720" rIns="91440" bIns="45720" rtlCol="0" anchor="t">
            <a:noAutofit/>
          </a:bodyPr>
          <a:lstStyle/>
          <a:p>
            <a:r>
              <a:rPr lang="en-ZA" sz="1800" noProof="1"/>
              <a:t>RESEARCH</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14"/>
          </p:nvPr>
        </p:nvSpPr>
        <p:spPr>
          <a:xfrm>
            <a:off x="1996925" y="4243719"/>
            <a:ext cx="2103120" cy="1188720"/>
          </a:xfrm>
        </p:spPr>
        <p:txBody>
          <a:bodyPr>
            <a:noAutofit/>
          </a:bodyPr>
          <a:lstStyle/>
          <a:p>
            <a:r>
              <a:rPr lang="en-ZA" noProof="1"/>
              <a:t>We based our research on market trends and commercial sales</a:t>
            </a:r>
          </a:p>
        </p:txBody>
      </p:sp>
      <p:pic>
        <p:nvPicPr>
          <p:cNvPr id="82" name="Content Placeholder 81" descr="Group outline">
            <a:extLst>
              <a:ext uri="{FF2B5EF4-FFF2-40B4-BE49-F238E27FC236}">
                <a16:creationId xmlns:a16="http://schemas.microsoft.com/office/drawing/2014/main" id="{D6F3D77A-EEB6-43C8-A6A3-01C9B69C2072}"/>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0786" y="2249595"/>
            <a:ext cx="914400" cy="914400"/>
          </a:xfrm>
        </p:spPr>
      </p:pic>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35"/>
          </p:nvPr>
        </p:nvSpPr>
        <p:spPr>
          <a:xfrm>
            <a:off x="5108500" y="3799982"/>
            <a:ext cx="1980000" cy="360000"/>
          </a:xfrm>
        </p:spPr>
        <p:txBody>
          <a:bodyPr>
            <a:noAutofit/>
          </a:bodyPr>
          <a:lstStyle/>
          <a:p>
            <a:r>
              <a:rPr lang="en-ZA" sz="1800" dirty="0"/>
              <a:t>DESIGN</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6"/>
          </p:nvPr>
        </p:nvSpPr>
        <p:spPr>
          <a:xfrm>
            <a:off x="5045984" y="4245991"/>
            <a:ext cx="2103120" cy="1188720"/>
          </a:xfrm>
        </p:spPr>
        <p:txBody>
          <a:bodyPr vert="horz" lIns="91440" tIns="45720" rIns="91440" bIns="45720" rtlCol="0" anchor="t">
            <a:noAutofit/>
          </a:bodyPr>
          <a:lstStyle/>
          <a:p>
            <a:r>
              <a:rPr lang="en-ZA" noProof="1"/>
              <a:t>We believe people need energy efficient buildings</a:t>
            </a:r>
          </a:p>
        </p:txBody>
      </p:sp>
      <p:pic>
        <p:nvPicPr>
          <p:cNvPr id="84" name="Content Placeholder 83" descr="Architecture outline">
            <a:extLst>
              <a:ext uri="{FF2B5EF4-FFF2-40B4-BE49-F238E27FC236}">
                <a16:creationId xmlns:a16="http://schemas.microsoft.com/office/drawing/2014/main" id="{28DD844E-E1CA-48AD-A483-B4880D131CD9}"/>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82119" y="2245627"/>
            <a:ext cx="914400" cy="914400"/>
          </a:xfrm>
        </p:spPr>
      </p:pic>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37"/>
          </p:nvPr>
        </p:nvSpPr>
        <p:spPr>
          <a:xfrm>
            <a:off x="8153400" y="3799982"/>
            <a:ext cx="1980000" cy="360000"/>
          </a:xfrm>
        </p:spPr>
        <p:txBody>
          <a:bodyPr vert="horz" lIns="91440" tIns="45720" rIns="91440" bIns="45720" rtlCol="0" anchor="t">
            <a:normAutofit/>
          </a:bodyPr>
          <a:lstStyle/>
          <a:p>
            <a:r>
              <a:rPr lang="en-ZA" sz="1800" noProof="1"/>
              <a:t>ABSTRACT</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8"/>
          </p:nvPr>
        </p:nvSpPr>
        <p:spPr>
          <a:xfrm>
            <a:off x="8089013" y="4241439"/>
            <a:ext cx="2103120" cy="1188720"/>
          </a:xfrm>
        </p:spPr>
        <p:txBody>
          <a:bodyPr>
            <a:noAutofit/>
          </a:bodyPr>
          <a:lstStyle/>
          <a:p>
            <a:r>
              <a:rPr lang="en-ZA" noProof="1"/>
              <a:t>Minimalist design and easy to build</a:t>
            </a:r>
          </a:p>
        </p:txBody>
      </p:sp>
      <p:sp>
        <p:nvSpPr>
          <p:cNvPr id="67" name="Date Placeholder 66">
            <a:extLst>
              <a:ext uri="{FF2B5EF4-FFF2-40B4-BE49-F238E27FC236}">
                <a16:creationId xmlns:a16="http://schemas.microsoft.com/office/drawing/2014/main" id="{C5C9AB6C-B8FC-40C9-A0D0-4D653995F1B1}"/>
              </a:ext>
            </a:extLst>
          </p:cNvPr>
          <p:cNvSpPr>
            <a:spLocks noGrp="1"/>
          </p:cNvSpPr>
          <p:nvPr>
            <p:ph type="dt" sz="half" idx="10"/>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11"/>
          </p:nvPr>
        </p:nvSpPr>
        <p:spPr>
          <a:xfrm>
            <a:off x="4038600" y="6356350"/>
            <a:ext cx="4114800" cy="365125"/>
          </a:xfrm>
        </p:spPr>
        <p:txBody>
          <a:bodyPr/>
          <a:lstStyle/>
          <a:p>
            <a:r>
              <a:rPr lang="en-ZA" dirty="0"/>
              <a:t>Pitch deck title</a:t>
            </a:r>
          </a:p>
        </p:txBody>
      </p:sp>
      <p:sp>
        <p:nvSpPr>
          <p:cNvPr id="68" name="Slide Number Placeholder 67">
            <a:extLst>
              <a:ext uri="{FF2B5EF4-FFF2-40B4-BE49-F238E27FC236}">
                <a16:creationId xmlns:a16="http://schemas.microsoft.com/office/drawing/2014/main" id="{B021EF79-3E65-41F9-83B6-DC0B2A51E33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57752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838200" y="365125"/>
            <a:ext cx="10515600" cy="1325563"/>
          </a:xfrm>
        </p:spPr>
        <p:txBody>
          <a:bodyPr/>
          <a:lstStyle/>
          <a:p>
            <a:r>
              <a:rPr lang="en-US" dirty="0"/>
              <a:t>MARKET OVERVIEW</a:t>
            </a:r>
          </a:p>
        </p:txBody>
      </p:sp>
      <p:sp>
        <p:nvSpPr>
          <p:cNvPr id="5" name="Text Placeholder 4">
            <a:extLst>
              <a:ext uri="{FF2B5EF4-FFF2-40B4-BE49-F238E27FC236}">
                <a16:creationId xmlns:a16="http://schemas.microsoft.com/office/drawing/2014/main" id="{D2774C6C-B6EA-48B8-9D61-F4F5BEA9A8B1}"/>
              </a:ext>
            </a:extLst>
          </p:cNvPr>
          <p:cNvSpPr>
            <a:spLocks noGrp="1"/>
          </p:cNvSpPr>
          <p:nvPr>
            <p:ph type="body" sz="quarter" idx="30"/>
          </p:nvPr>
        </p:nvSpPr>
        <p:spPr>
          <a:xfrm>
            <a:off x="2135187" y="2043763"/>
            <a:ext cx="1828800" cy="1371600"/>
          </a:xfrm>
          <a:ln w="22225"/>
        </p:spPr>
        <p:txBody>
          <a:bodyPr/>
          <a:lstStyle/>
          <a:p>
            <a:r>
              <a:rPr lang="en-US" dirty="0"/>
              <a:t>$3B</a:t>
            </a:r>
          </a:p>
        </p:txBody>
      </p:sp>
      <p:sp>
        <p:nvSpPr>
          <p:cNvPr id="11" name="Text Placeholder 10">
            <a:extLst>
              <a:ext uri="{FF2B5EF4-FFF2-40B4-BE49-F238E27FC236}">
                <a16:creationId xmlns:a16="http://schemas.microsoft.com/office/drawing/2014/main" id="{426F0BE6-4D11-4FF7-9D29-55D5CF3BFA38}"/>
              </a:ext>
            </a:extLst>
          </p:cNvPr>
          <p:cNvSpPr>
            <a:spLocks noGrp="1"/>
          </p:cNvSpPr>
          <p:nvPr>
            <p:ph type="body" sz="quarter" idx="35"/>
          </p:nvPr>
        </p:nvSpPr>
        <p:spPr>
          <a:xfrm>
            <a:off x="1677987" y="3862571"/>
            <a:ext cx="2743200" cy="1601787"/>
          </a:xfrm>
        </p:spPr>
        <p:txBody>
          <a:bodyPr/>
          <a:lstStyle/>
          <a:p>
            <a:r>
              <a:rPr lang="en-ZA" dirty="0"/>
              <a:t>Opportunity to build</a:t>
            </a:r>
          </a:p>
          <a:p>
            <a:r>
              <a:rPr lang="en-ZA" dirty="0"/>
              <a:t>Fully inclusive market</a:t>
            </a:r>
          </a:p>
          <a:p>
            <a:r>
              <a:rPr lang="en-ZA" dirty="0"/>
              <a:t>Total addressable market</a:t>
            </a:r>
          </a:p>
        </p:txBody>
      </p:sp>
      <p:sp>
        <p:nvSpPr>
          <p:cNvPr id="6" name="Text Placeholder 5">
            <a:extLst>
              <a:ext uri="{FF2B5EF4-FFF2-40B4-BE49-F238E27FC236}">
                <a16:creationId xmlns:a16="http://schemas.microsoft.com/office/drawing/2014/main" id="{FB347867-02E8-444A-AA60-F23429050270}"/>
              </a:ext>
            </a:extLst>
          </p:cNvPr>
          <p:cNvSpPr>
            <a:spLocks noGrp="1"/>
          </p:cNvSpPr>
          <p:nvPr>
            <p:ph type="body" sz="quarter" idx="31"/>
          </p:nvPr>
        </p:nvSpPr>
        <p:spPr>
          <a:xfrm>
            <a:off x="5178552" y="2043763"/>
            <a:ext cx="1828800" cy="1371600"/>
          </a:xfrm>
          <a:ln w="22225"/>
        </p:spPr>
        <p:txBody>
          <a:bodyPr/>
          <a:lstStyle/>
          <a:p>
            <a:r>
              <a:rPr lang="en-US" dirty="0"/>
              <a:t>$2B</a:t>
            </a:r>
          </a:p>
        </p:txBody>
      </p:sp>
      <p:sp>
        <p:nvSpPr>
          <p:cNvPr id="8" name="Text Placeholder 7">
            <a:extLst>
              <a:ext uri="{FF2B5EF4-FFF2-40B4-BE49-F238E27FC236}">
                <a16:creationId xmlns:a16="http://schemas.microsoft.com/office/drawing/2014/main" id="{D56C7F9C-E2D0-4742-A4BF-078450A6F650}"/>
              </a:ext>
            </a:extLst>
          </p:cNvPr>
          <p:cNvSpPr>
            <a:spLocks noGrp="1"/>
          </p:cNvSpPr>
          <p:nvPr>
            <p:ph type="body" sz="quarter" idx="12"/>
          </p:nvPr>
        </p:nvSpPr>
        <p:spPr>
          <a:xfrm>
            <a:off x="4721352" y="3862516"/>
            <a:ext cx="2743200" cy="1600200"/>
          </a:xfrm>
        </p:spPr>
        <p:txBody>
          <a:bodyPr/>
          <a:lstStyle/>
          <a:p>
            <a:r>
              <a:rPr lang="en-US" noProof="1"/>
              <a:t>Freedom to invent</a:t>
            </a:r>
            <a:endParaRPr lang="en-US" dirty="0"/>
          </a:p>
          <a:p>
            <a:r>
              <a:rPr lang="en-ZA" noProof="1"/>
              <a:t>Selectively inclusive market</a:t>
            </a:r>
          </a:p>
          <a:p>
            <a:r>
              <a:rPr lang="en-ZA" noProof="1"/>
              <a:t>Serviceable available market</a:t>
            </a:r>
          </a:p>
        </p:txBody>
      </p:sp>
      <p:sp>
        <p:nvSpPr>
          <p:cNvPr id="7" name="Text Placeholder 6">
            <a:extLst>
              <a:ext uri="{FF2B5EF4-FFF2-40B4-BE49-F238E27FC236}">
                <a16:creationId xmlns:a16="http://schemas.microsoft.com/office/drawing/2014/main" id="{BC52C56A-D7BB-4B81-B9A1-4E5E93A9A733}"/>
              </a:ext>
            </a:extLst>
          </p:cNvPr>
          <p:cNvSpPr>
            <a:spLocks noGrp="1"/>
          </p:cNvSpPr>
          <p:nvPr>
            <p:ph type="body" sz="quarter" idx="33"/>
          </p:nvPr>
        </p:nvSpPr>
        <p:spPr>
          <a:xfrm>
            <a:off x="8232776" y="2043763"/>
            <a:ext cx="1828800" cy="1371600"/>
          </a:xfrm>
          <a:ln w="22225"/>
        </p:spPr>
        <p:txBody>
          <a:bodyPr/>
          <a:lstStyle/>
          <a:p>
            <a:r>
              <a:rPr lang="en-US" dirty="0"/>
              <a:t>$1B</a:t>
            </a:r>
          </a:p>
        </p:txBody>
      </p:sp>
      <p:sp>
        <p:nvSpPr>
          <p:cNvPr id="9" name="Text Placeholder 8">
            <a:extLst>
              <a:ext uri="{FF2B5EF4-FFF2-40B4-BE49-F238E27FC236}">
                <a16:creationId xmlns:a16="http://schemas.microsoft.com/office/drawing/2014/main" id="{6A22EE9E-DC5B-423D-A43D-F003576C11B8}"/>
              </a:ext>
            </a:extLst>
          </p:cNvPr>
          <p:cNvSpPr>
            <a:spLocks noGrp="1"/>
          </p:cNvSpPr>
          <p:nvPr>
            <p:ph type="body" sz="quarter" idx="13"/>
          </p:nvPr>
        </p:nvSpPr>
        <p:spPr>
          <a:xfrm>
            <a:off x="7775576" y="3862516"/>
            <a:ext cx="2743200" cy="1600200"/>
          </a:xfrm>
        </p:spPr>
        <p:txBody>
          <a:bodyPr/>
          <a:lstStyle/>
          <a:p>
            <a:r>
              <a:rPr lang="en-ZA" noProof="1"/>
              <a:t>Few competitors</a:t>
            </a:r>
          </a:p>
          <a:p>
            <a:r>
              <a:rPr lang="en-ZA" noProof="1"/>
              <a:t>Specifically targeted market</a:t>
            </a:r>
          </a:p>
          <a:p>
            <a:r>
              <a:rPr lang="en-ZA" noProof="1"/>
              <a:t>Serviceable obtainable market</a:t>
            </a:r>
            <a:endParaRPr lang="en-ZA" dirty="0"/>
          </a:p>
        </p:txBody>
      </p:sp>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2046660791"/>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2.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{43091E9B-01A0-40F2-8131-8989DA81849C}tf16411248_win32</Template>
  <TotalTime>34</TotalTime>
  <Words>1356</Words>
  <Application>Microsoft Office PowerPoint</Application>
  <PresentationFormat>Widescreen</PresentationFormat>
  <Paragraphs>313</Paragraphs>
  <Slides>19</Slides>
  <Notes>5</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Avenir Next LT Pro Light</vt:lpstr>
      <vt:lpstr>Calibri</vt:lpstr>
      <vt:lpstr>Posterama</vt:lpstr>
      <vt:lpstr>Office Theme</vt:lpstr>
      <vt:lpstr>GigMe POlygon: PITCH DECK</vt:lpstr>
      <vt:lpstr>ABOUT US</vt:lpstr>
      <vt:lpstr>PROBLEM</vt:lpstr>
      <vt:lpstr>PROBLEM</vt:lpstr>
      <vt:lpstr>SOLUTION</vt:lpstr>
      <vt:lpstr>PRODUCT OVERVIEW</vt:lpstr>
      <vt:lpstr>PRODUCT BENEFITS</vt:lpstr>
      <vt:lpstr>Application Ecosystem</vt:lpstr>
      <vt:lpstr>MARKET OVERVIEW</vt:lpstr>
      <vt:lpstr>MARKET COMPARISON</vt:lpstr>
      <vt:lpstr>Future features</vt:lpstr>
      <vt:lpstr>TRACTION</vt:lpstr>
      <vt:lpstr>TWO-YEAR ACTION PLAN</vt:lpstr>
      <vt:lpstr>FINANCIALS</vt:lpstr>
      <vt:lpstr>MEET THE TEAM</vt:lpstr>
      <vt:lpstr>MEET THE FULL TEAM</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GigMe: PITCH DECK</dc:title>
  <dc:creator>Derek Hahn</dc:creator>
  <cp:lastModifiedBy>Derek Hahn</cp:lastModifiedBy>
  <cp:revision>10</cp:revision>
  <dcterms:created xsi:type="dcterms:W3CDTF">2022-07-21T02:27:04Z</dcterms:created>
  <dcterms:modified xsi:type="dcterms:W3CDTF">2022-07-23T14:13:59Z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